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0"/>
  </p:notesMasterIdLst>
  <p:sldIdLst>
    <p:sldId id="256" r:id="rId3"/>
    <p:sldId id="257" r:id="rId4"/>
    <p:sldId id="258" r:id="rId5"/>
    <p:sldId id="259" r:id="rId6"/>
    <p:sldId id="260" r:id="rId7"/>
    <p:sldId id="261" r:id="rId8"/>
    <p:sldId id="263" r:id="rId9"/>
    <p:sldId id="262" r:id="rId10"/>
    <p:sldId id="268" r:id="rId11"/>
    <p:sldId id="264" r:id="rId12"/>
    <p:sldId id="265" r:id="rId13"/>
    <p:sldId id="266" r:id="rId14"/>
    <p:sldId id="267" r:id="rId15"/>
    <p:sldId id="269" r:id="rId16"/>
    <p:sldId id="270" r:id="rId17"/>
    <p:sldId id="271" r:id="rId18"/>
    <p:sldId id="272" r:id="rId19"/>
    <p:sldId id="273" r:id="rId20"/>
    <p:sldId id="274" r:id="rId21"/>
    <p:sldId id="275" r:id="rId22"/>
    <p:sldId id="276" r:id="rId23"/>
    <p:sldId id="278" r:id="rId24"/>
    <p:sldId id="277" r:id="rId25"/>
    <p:sldId id="279" r:id="rId26"/>
    <p:sldId id="280" r:id="rId27"/>
    <p:sldId id="281" r:id="rId28"/>
    <p:sldId id="282" r:id="rId29"/>
  </p:sldIdLst>
  <p:sldSz cx="9144000" cy="5143500" type="screen16x9"/>
  <p:notesSz cx="6858000" cy="9144000"/>
  <p:embeddedFontLst>
    <p:embeddedFont>
      <p:font typeface="Amaranth" panose="020B0604020202020204" charset="0"/>
      <p:regular r:id="rId31"/>
      <p:bold r:id="rId32"/>
      <p:italic r:id="rId33"/>
      <p:boldItalic r:id="rId34"/>
    </p:embeddedFont>
    <p:embeddedFont>
      <p:font typeface="Concert One" pitchFamily="2"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17" autoAdjust="0"/>
  </p:normalViewPr>
  <p:slideViewPr>
    <p:cSldViewPr snapToGrid="0">
      <p:cViewPr varScale="1">
        <p:scale>
          <a:sx n="84" d="100"/>
          <a:sy n="84" d="100"/>
        </p:scale>
        <p:origin x="1426"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0933bbf54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d0933bbf54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Notes for</a:t>
            </a:r>
            <a:r>
              <a:rPr lang="en-GB" b="1" baseline="0" dirty="0"/>
              <a:t> teachers:</a:t>
            </a:r>
          </a:p>
          <a:p>
            <a:pPr marL="0" lvl="0" indent="0" algn="l" rtl="0">
              <a:spcBef>
                <a:spcPts val="0"/>
              </a:spcBef>
              <a:spcAft>
                <a:spcPts val="0"/>
              </a:spcAft>
              <a:buNone/>
            </a:pPr>
            <a:r>
              <a:rPr lang="en-GB" baseline="0" dirty="0"/>
              <a:t>Barnardos is Ireland’s largest children’s charity and we help transform the lives of vulnerable children. Our mission is that all children in Ireland get to reach their potential. With support from Google.org, the Barnardos Online Safety Programme delivers workshops or webinars in schools to children aged 8-12 about how to be safe online. These workshops take a positive approach to online safety, asking children to be S.T.A.R.s online and to learn 4 simple rules to be safe, resilient and positive online.</a:t>
            </a:r>
          </a:p>
          <a:p>
            <a:pPr marL="0" lvl="0" indent="0" algn="l" rtl="0">
              <a:spcBef>
                <a:spcPts val="0"/>
              </a:spcBef>
              <a:spcAft>
                <a:spcPts val="0"/>
              </a:spcAft>
              <a:buNone/>
            </a:pPr>
            <a:r>
              <a:rPr lang="en-GB" baseline="0" dirty="0"/>
              <a:t>S – stay safe online</a:t>
            </a:r>
          </a:p>
          <a:p>
            <a:pPr marL="0" lvl="0" indent="0" algn="l" rtl="0">
              <a:spcBef>
                <a:spcPts val="0"/>
              </a:spcBef>
              <a:spcAft>
                <a:spcPts val="0"/>
              </a:spcAft>
              <a:buNone/>
            </a:pPr>
            <a:r>
              <a:rPr lang="en-GB" baseline="0" dirty="0"/>
              <a:t>T- think smart</a:t>
            </a:r>
          </a:p>
          <a:p>
            <a:pPr marL="0" lvl="0" indent="0" algn="l" rtl="0">
              <a:spcBef>
                <a:spcPts val="0"/>
              </a:spcBef>
              <a:spcAft>
                <a:spcPts val="0"/>
              </a:spcAft>
              <a:buNone/>
            </a:pPr>
            <a:r>
              <a:rPr lang="en-GB" baseline="0" dirty="0"/>
              <a:t>A – ask for help</a:t>
            </a:r>
          </a:p>
          <a:p>
            <a:pPr marL="0" lvl="0" indent="0" algn="l" rtl="0">
              <a:spcBef>
                <a:spcPts val="0"/>
              </a:spcBef>
              <a:spcAft>
                <a:spcPts val="0"/>
              </a:spcAft>
              <a:buNone/>
            </a:pPr>
            <a:r>
              <a:rPr lang="en-GB" baseline="0" dirty="0"/>
              <a:t>R is for reach out and be kind</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To compliment these 45 minute workshops/webinars, we’ve also developed these lesson plans for teachers to help expand on the messages we’ve given. When schools are closed due to </a:t>
            </a:r>
            <a:r>
              <a:rPr lang="en-GB" baseline="0" dirty="0" err="1"/>
              <a:t>Covid</a:t>
            </a:r>
            <a:r>
              <a:rPr lang="en-GB" baseline="0" dirty="0"/>
              <a:t> restrictions, these video lessons also act as stand alone lessons, or blended learning. </a:t>
            </a:r>
            <a:r>
              <a:rPr lang="en-GB" b="1" baseline="0" dirty="0"/>
              <a:t>This is the final lesson that looks at R is for Reach out and Be Kind. </a:t>
            </a:r>
            <a:r>
              <a:rPr lang="en-GB" baseline="0" dirty="0"/>
              <a:t>The video for children is about 10-15 minutes long. These slides have the same content but are for teachers/educators. There is a worksheet that compliments the lesson and it has  activities attached to it. </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dirty="0"/>
              <a:t>This</a:t>
            </a:r>
            <a:r>
              <a:rPr lang="en-GB" baseline="0" dirty="0"/>
              <a:t> lesson looks at two things:</a:t>
            </a:r>
          </a:p>
          <a:p>
            <a:pPr marL="171450" lvl="0" indent="-171450" algn="l" rtl="0">
              <a:spcBef>
                <a:spcPts val="0"/>
              </a:spcBef>
              <a:spcAft>
                <a:spcPts val="0"/>
              </a:spcAft>
              <a:buFontTx/>
              <a:buChar char="-"/>
            </a:pPr>
            <a:r>
              <a:rPr lang="en-GB" baseline="0" dirty="0"/>
              <a:t>Explaining what cyberbullying is</a:t>
            </a:r>
          </a:p>
          <a:p>
            <a:pPr marL="171450" lvl="0" indent="-171450" algn="l" rtl="0">
              <a:spcBef>
                <a:spcPts val="0"/>
              </a:spcBef>
              <a:spcAft>
                <a:spcPts val="0"/>
              </a:spcAft>
              <a:buFontTx/>
              <a:buChar char="-"/>
            </a:pPr>
            <a:r>
              <a:rPr lang="en-GB" baseline="0" dirty="0"/>
              <a:t>Explaining how to reach out and be kind to others online: how to be an </a:t>
            </a:r>
            <a:r>
              <a:rPr lang="en-GB" baseline="0" dirty="0" err="1"/>
              <a:t>upstander</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0933bbf54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d0933bbf54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2</a:t>
            </a:r>
            <a:r>
              <a:rPr lang="en-GB" baseline="0" dirty="0"/>
              <a:t> </a:t>
            </a:r>
            <a:r>
              <a:rPr lang="en-GB" baseline="0" dirty="0" err="1"/>
              <a:t>mins</a:t>
            </a:r>
            <a:endParaRPr lang="en-GB" baseline="0" dirty="0"/>
          </a:p>
          <a:p>
            <a:pPr marL="0" lvl="0" indent="0" algn="l" rtl="0">
              <a:spcBef>
                <a:spcPts val="0"/>
              </a:spcBef>
              <a:spcAft>
                <a:spcPts val="0"/>
              </a:spcAft>
              <a:buNone/>
            </a:pPr>
            <a:r>
              <a:rPr lang="en-GB" baseline="0" dirty="0"/>
              <a:t>Key messages: Why is behaviour different online?</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dirty="0"/>
              <a:t>Do you think people behave different online than they do in the real world? Do you think people are more positive or negative online? (usually more negative). Why is that?</a:t>
            </a:r>
            <a:r>
              <a:rPr lang="en-GB" baseline="0" dirty="0"/>
              <a:t> Why would people be mean online but they wouldn’t be as mean face to face? </a:t>
            </a:r>
          </a:p>
          <a:p>
            <a:pPr marL="0" lvl="0" indent="0" algn="l" rtl="0">
              <a:spcBef>
                <a:spcPts val="0"/>
              </a:spcBef>
              <a:spcAft>
                <a:spcPts val="0"/>
              </a:spcAft>
              <a:buNone/>
            </a:pPr>
            <a:endParaRPr lang="en-GB" baseline="0" dirty="0"/>
          </a:p>
          <a:p>
            <a:pPr marL="171450" lvl="0" indent="-171450" algn="l" rtl="0">
              <a:spcBef>
                <a:spcPts val="0"/>
              </a:spcBef>
              <a:spcAft>
                <a:spcPts val="0"/>
              </a:spcAft>
              <a:buFontTx/>
              <a:buChar char="-"/>
            </a:pPr>
            <a:r>
              <a:rPr lang="en-GB" baseline="0" dirty="0"/>
              <a:t>They don’t see your face so they can’t see if you’re upset or not</a:t>
            </a:r>
          </a:p>
          <a:p>
            <a:pPr marL="171450" lvl="0" indent="-171450" algn="l" rtl="0">
              <a:spcBef>
                <a:spcPts val="0"/>
              </a:spcBef>
              <a:spcAft>
                <a:spcPts val="0"/>
              </a:spcAft>
              <a:buFontTx/>
              <a:buChar char="-"/>
            </a:pPr>
            <a:r>
              <a:rPr lang="en-GB" baseline="0" dirty="0"/>
              <a:t>They share a message or repost a video without always thinking of the consequences</a:t>
            </a:r>
          </a:p>
          <a:p>
            <a:pPr marL="171450" lvl="0" indent="-171450" algn="l" rtl="0">
              <a:spcBef>
                <a:spcPts val="0"/>
              </a:spcBef>
              <a:spcAft>
                <a:spcPts val="0"/>
              </a:spcAft>
              <a:buFontTx/>
              <a:buChar char="-"/>
            </a:pPr>
            <a:r>
              <a:rPr lang="en-GB" baseline="0" dirty="0"/>
              <a:t>They don’t always see the real-life </a:t>
            </a:r>
            <a:r>
              <a:rPr lang="en-GB" baseline="0" dirty="0" err="1"/>
              <a:t>conseqences</a:t>
            </a:r>
            <a:r>
              <a:rPr lang="en-GB" baseline="0" dirty="0"/>
              <a:t> to their actions online so they assume everyone thinks it’s a joke</a:t>
            </a:r>
          </a:p>
          <a:p>
            <a:pPr marL="171450" lvl="0" indent="-171450" algn="l" rtl="0">
              <a:spcBef>
                <a:spcPts val="0"/>
              </a:spcBef>
              <a:spcAft>
                <a:spcPts val="0"/>
              </a:spcAft>
              <a:buFontTx/>
              <a:buChar char="-"/>
            </a:pPr>
            <a:r>
              <a:rPr lang="en-GB" baseline="0" dirty="0"/>
              <a:t>Everyone puts their best life online and doesn’t always explain if they are offended or upset by things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0933bbf54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0933bbf54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2 </a:t>
            </a:r>
            <a:r>
              <a:rPr lang="en-GB" dirty="0" err="1"/>
              <a:t>mins</a:t>
            </a:r>
            <a:endParaRPr lang="en-GB" dirty="0"/>
          </a:p>
          <a:p>
            <a:pPr marL="0" lvl="0" indent="0" algn="l" rtl="0">
              <a:spcBef>
                <a:spcPts val="0"/>
              </a:spcBef>
              <a:spcAft>
                <a:spcPts val="0"/>
              </a:spcAft>
              <a:buNone/>
            </a:pPr>
            <a:r>
              <a:rPr lang="en-GB" dirty="0"/>
              <a:t>Key messages: things can be misunderstood online. Count</a:t>
            </a:r>
            <a:r>
              <a:rPr lang="en-GB" baseline="0" dirty="0"/>
              <a:t> to 10 and don’t post when you’re angry. It is always better to clarify things face to face. </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So</a:t>
            </a:r>
            <a:r>
              <a:rPr lang="en-GB" baseline="0" dirty="0"/>
              <a:t> we know that people can sometimes act without thinking online, without thinking of the consequences and how it can make others feel. It can be easy to do this as the person isn’t in front of them </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In this situation Rob is a bit angry or upset as he gets this message from Harry. It says ‘hey man, your drumming is sick’. Rob writes back ‘what do you mean?!’ and he seems a bit mad. </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What do you think is happening here? Do you think this is a nice message from Harry?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0933bbf54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d0933bbf54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3</a:t>
            </a:r>
            <a:r>
              <a:rPr lang="en-GB" baseline="0" dirty="0"/>
              <a:t> </a:t>
            </a:r>
            <a:r>
              <a:rPr lang="en-GB" baseline="0" dirty="0" err="1"/>
              <a:t>mins</a:t>
            </a:r>
            <a:endParaRPr lang="en-GB" baseline="0" dirty="0"/>
          </a:p>
          <a:p>
            <a:pPr marL="0" lvl="0" indent="0" algn="l" rtl="0">
              <a:spcBef>
                <a:spcPts val="0"/>
              </a:spcBef>
              <a:spcAft>
                <a:spcPts val="0"/>
              </a:spcAft>
              <a:buNone/>
            </a:pPr>
            <a:r>
              <a:rPr lang="en-GB" baseline="0" dirty="0"/>
              <a:t>Key messages: Which examples are cyberbullying, which are just a joke?</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From our last example there with Harry and Rob, it is clear that sometimes things can be a joke for some people and not a joke for others. That’s why cyberbullying can be confusing and can cause so much hurt. In your worksheets now, do activity 2 and rank how serious these different examples are. You might think that some are fine, are not serious or not </a:t>
            </a:r>
            <a:r>
              <a:rPr lang="en-GB" baseline="0" dirty="0" err="1"/>
              <a:t>hurful</a:t>
            </a:r>
            <a:r>
              <a:rPr lang="en-GB" baseline="0" dirty="0"/>
              <a:t>. If you think that, you rank them 1. If you think they are very serious and indicate cyberbullying to you, then you rank them 5. It will be interesting to see if you and the other students in your class have the same ranking system.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0933bbf54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d0933bbf54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2</a:t>
            </a:r>
            <a:r>
              <a:rPr lang="en" baseline="0" dirty="0"/>
              <a:t> mins</a:t>
            </a:r>
          </a:p>
          <a:p>
            <a:pPr marL="0" lvl="0" indent="0" algn="l" rtl="0">
              <a:spcBef>
                <a:spcPts val="0"/>
              </a:spcBef>
              <a:spcAft>
                <a:spcPts val="0"/>
              </a:spcAft>
              <a:buNone/>
            </a:pPr>
            <a:r>
              <a:rPr lang="en" baseline="0" dirty="0"/>
              <a:t>Key messages: There are some examples which are definitely cyberbullying, there are others when it is unclear. It is always important to remember that what is a joke to you, might not be a joke to others so always ‘think before you post’ </a:t>
            </a:r>
          </a:p>
          <a:p>
            <a:pPr marL="0" lvl="0" indent="0" algn="l" rtl="0">
              <a:spcBef>
                <a:spcPts val="0"/>
              </a:spcBef>
              <a:spcAft>
                <a:spcPts val="0"/>
              </a:spcAft>
              <a:buNone/>
            </a:pPr>
            <a:endParaRPr lang="en" b="1" baseline="0" dirty="0"/>
          </a:p>
          <a:p>
            <a:pPr marL="0" lvl="0" indent="0" algn="l" rtl="0">
              <a:spcBef>
                <a:spcPts val="0"/>
              </a:spcBef>
              <a:spcAft>
                <a:spcPts val="0"/>
              </a:spcAft>
              <a:buNone/>
            </a:pPr>
            <a:r>
              <a:rPr lang="en" b="1" baseline="0" dirty="0"/>
              <a:t>Repeated mean messages </a:t>
            </a:r>
            <a:r>
              <a:rPr lang="en" baseline="0" dirty="0"/>
              <a:t>– definitely cyberbullying</a:t>
            </a:r>
          </a:p>
          <a:p>
            <a:pPr marL="0" lvl="0" indent="0" algn="l" rtl="0">
              <a:spcBef>
                <a:spcPts val="0"/>
              </a:spcBef>
              <a:spcAft>
                <a:spcPts val="0"/>
              </a:spcAft>
              <a:buNone/>
            </a:pPr>
            <a:r>
              <a:rPr lang="en-GB" b="1" baseline="0" dirty="0"/>
              <a:t>A</a:t>
            </a:r>
            <a:r>
              <a:rPr lang="en" b="1" baseline="0" dirty="0"/>
              <a:t>n argument online </a:t>
            </a:r>
            <a:r>
              <a:rPr lang="en" baseline="0" dirty="0"/>
              <a:t>– not cyberbullying. It is ok to disagree with others, but it is best not to be nasty about things online. </a:t>
            </a:r>
          </a:p>
          <a:p>
            <a:pPr marL="0" lvl="0" indent="0" algn="l" rtl="0">
              <a:spcBef>
                <a:spcPts val="0"/>
              </a:spcBef>
              <a:spcAft>
                <a:spcPts val="0"/>
              </a:spcAft>
              <a:buNone/>
            </a:pPr>
            <a:r>
              <a:rPr lang="en" b="1" baseline="0" dirty="0"/>
              <a:t>Sending embarrassing photos  </a:t>
            </a:r>
            <a:r>
              <a:rPr lang="en" baseline="0" dirty="0"/>
              <a:t>- yes, cyberbullying (especially if you didn’t give permission to send them)</a:t>
            </a:r>
          </a:p>
          <a:p>
            <a:pPr marL="0" lvl="0" indent="0" algn="l" rtl="0">
              <a:spcBef>
                <a:spcPts val="0"/>
              </a:spcBef>
              <a:spcAft>
                <a:spcPts val="0"/>
              </a:spcAft>
              <a:buNone/>
            </a:pPr>
            <a:r>
              <a:rPr lang="en" b="1" baseline="0" dirty="0"/>
              <a:t>Sending a funny picture </a:t>
            </a:r>
            <a:r>
              <a:rPr lang="en" baseline="0" dirty="0"/>
              <a:t>– no, not cyberbullying</a:t>
            </a:r>
          </a:p>
          <a:p>
            <a:pPr marL="0" lvl="0" indent="0" algn="l" rtl="0">
              <a:spcBef>
                <a:spcPts val="0"/>
              </a:spcBef>
              <a:spcAft>
                <a:spcPts val="0"/>
              </a:spcAft>
              <a:buNone/>
            </a:pPr>
            <a:r>
              <a:rPr lang="en" b="1" baseline="0" dirty="0"/>
              <a:t>A sarcastic remark online </a:t>
            </a:r>
            <a:r>
              <a:rPr lang="en" baseline="0" dirty="0"/>
              <a:t>– it depends. Sarcastic remarks are not very nice and it can depend on the situation.</a:t>
            </a:r>
          </a:p>
          <a:p>
            <a:pPr marL="0" lvl="0" indent="0" algn="l" rtl="0">
              <a:spcBef>
                <a:spcPts val="0"/>
              </a:spcBef>
              <a:spcAft>
                <a:spcPts val="0"/>
              </a:spcAft>
              <a:buNone/>
            </a:pPr>
            <a:r>
              <a:rPr lang="en" b="1" baseline="0" dirty="0"/>
              <a:t>Ganging up on someone in a game </a:t>
            </a:r>
            <a:r>
              <a:rPr lang="en" baseline="0" dirty="0"/>
              <a:t>– yes, can be cyberbullying</a:t>
            </a:r>
          </a:p>
          <a:p>
            <a:pPr marL="0" lvl="0" indent="0" algn="l" rtl="0">
              <a:spcBef>
                <a:spcPts val="0"/>
              </a:spcBef>
              <a:spcAft>
                <a:spcPts val="0"/>
              </a:spcAft>
              <a:buNone/>
            </a:pPr>
            <a:r>
              <a:rPr lang="en" b="1" baseline="0" dirty="0"/>
              <a:t>Deliberately exluding people </a:t>
            </a:r>
            <a:r>
              <a:rPr lang="en" baseline="0" dirty="0"/>
              <a:t>(removing them from whatsapp groups) – yes, this can be cyberbullying</a:t>
            </a:r>
          </a:p>
          <a:p>
            <a:pPr marL="0" lvl="0" indent="0" algn="l" rtl="0">
              <a:spcBef>
                <a:spcPts val="0"/>
              </a:spcBef>
              <a:spcAft>
                <a:spcPts val="0"/>
              </a:spcAft>
              <a:buNone/>
            </a:pPr>
            <a:r>
              <a:rPr lang="en" b="1" baseline="0" dirty="0"/>
              <a:t>False report </a:t>
            </a:r>
            <a:r>
              <a:rPr lang="en" baseline="0" dirty="0"/>
              <a:t>– yes, this can be cyberbullying if it is clear that you’ve done nothing wrong and people are reporting you just to be annoying</a:t>
            </a:r>
          </a:p>
          <a:p>
            <a:pPr marL="0" lvl="0" indent="0" algn="l" rtl="0">
              <a:spcBef>
                <a:spcPts val="0"/>
              </a:spcBef>
              <a:spcAft>
                <a:spcPts val="0"/>
              </a:spcAft>
              <a:buNone/>
            </a:pPr>
            <a:r>
              <a:rPr lang="en" b="1" baseline="0" dirty="0"/>
              <a:t>Making a fake account </a:t>
            </a:r>
            <a:r>
              <a:rPr lang="en" baseline="0" dirty="0"/>
              <a:t>– yes, this is cyberbullying</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d0933bbf54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d0933bbf54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Script: I’m Karen, Rob’s older sister. I’m 14 years old. I want to tell you a story about what happened to my younger brother.</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Rob was so excited to get his own games console for his birthday in 6</a:t>
            </a:r>
            <a:r>
              <a:rPr lang="en" sz="2000" baseline="30000" dirty="0">
                <a:solidFill>
                  <a:schemeClr val="dk1"/>
                </a:solidFill>
              </a:rPr>
              <a:t>th</a:t>
            </a:r>
            <a:r>
              <a:rPr lang="en" sz="1200" dirty="0">
                <a:solidFill>
                  <a:schemeClr val="dk1"/>
                </a:solidFill>
              </a:rPr>
              <a:t> class. He knew he could only play on it for 30 minutes a day and he was really good about this. He loved playing games with his friends, but then one day I noticed he hadn’t played on his games console for a while. I asked if anything was wrong, but he just ignored me. For a few weeks, Rob spent a lot of time in his room and said he didn’t want to go to school anymore. We were all really worried about him, but he wouldn’t tell us what was wrong.</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Finally, I decided to log into his games console to see if I could find any clues about why he seemed so sad. As I was logged in as him, I started to get lots of messages. I was really shocked to see that they were really mean. Saying things like “</a:t>
            </a:r>
            <a:r>
              <a:rPr lang="en" sz="1200" b="1" dirty="0">
                <a:solidFill>
                  <a:schemeClr val="dk1"/>
                </a:solidFill>
              </a:rPr>
              <a:t>I thought I told you to get lost and never play here again”.</a:t>
            </a:r>
            <a:r>
              <a:rPr lang="en" sz="1200" dirty="0">
                <a:solidFill>
                  <a:schemeClr val="dk1"/>
                </a:solidFill>
              </a:rPr>
              <a:t> “</a:t>
            </a:r>
            <a:r>
              <a:rPr lang="en" sz="1200" b="1" dirty="0">
                <a:solidFill>
                  <a:schemeClr val="dk1"/>
                </a:solidFill>
              </a:rPr>
              <a:t>You’re rubbish at this game, why do you even bother?”.</a:t>
            </a:r>
            <a:r>
              <a:rPr lang="en" sz="1200" dirty="0">
                <a:solidFill>
                  <a:schemeClr val="dk1"/>
                </a:solidFill>
              </a:rPr>
              <a:t> “</a:t>
            </a:r>
            <a:r>
              <a:rPr lang="en" sz="1200" b="1" dirty="0">
                <a:solidFill>
                  <a:schemeClr val="dk1"/>
                </a:solidFill>
              </a:rPr>
              <a:t>If you tell anyone about this, we will come find you”</a:t>
            </a:r>
            <a:r>
              <a:rPr lang="en" sz="1200" dirty="0">
                <a:solidFill>
                  <a:schemeClr val="dk1"/>
                </a:solidFill>
              </a:rPr>
              <a:t>. I wrote down their usernames and logged out. I was so sad that this was happening to my brother.</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I asked him very gently who the different usernames were and he just shrugged and said some people from school and strangers. Now I understood why he didn’t want to go to school anymore. I told my Mam about what I had found and she spoke to Rob about it. The next day, she went into school and told the teacher who could tell that Rob wasn’t happy in school.</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I helped Rob to block and report the usernames who were being mean to him in the game and asked him if he wanted to continue playing that game or to find a new game that he liked. The teacher found out who the boys were in school and they were punished.</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Things are a bit better now for Rob. I just want to say to everyone that words do hurt and just because you write them on the internet, it doesn’t mean they don’t hurt the person reading them. Always think about the person behind the screen. </a:t>
            </a:r>
            <a:endParaRPr sz="12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d0933bbf54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d0933bbf54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2</a:t>
            </a:r>
            <a:r>
              <a:rPr lang="en-GB" baseline="0" dirty="0"/>
              <a:t> </a:t>
            </a:r>
            <a:r>
              <a:rPr lang="en-GB" baseline="0" dirty="0" err="1"/>
              <a:t>mins</a:t>
            </a:r>
            <a:endParaRPr lang="en-GB" baseline="0" dirty="0"/>
          </a:p>
          <a:p>
            <a:pPr marL="0" lvl="0" indent="0" algn="l" rtl="0">
              <a:spcBef>
                <a:spcPts val="0"/>
              </a:spcBef>
              <a:spcAft>
                <a:spcPts val="0"/>
              </a:spcAft>
              <a:buNone/>
            </a:pPr>
            <a:r>
              <a:rPr lang="en-GB" baseline="0" dirty="0"/>
              <a:t>Key messages: What should Rob have done differently?</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Rob stayed quiet and told no body about the bullying he was experiencing. What should Rob have done instead?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0933bbf54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0933bbf54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2</a:t>
            </a:r>
            <a:r>
              <a:rPr lang="en-GB" baseline="0" dirty="0"/>
              <a:t> </a:t>
            </a:r>
            <a:r>
              <a:rPr lang="en-GB" baseline="0" dirty="0" err="1"/>
              <a:t>mins</a:t>
            </a:r>
            <a:endParaRPr lang="en-GB" baseline="0" dirty="0"/>
          </a:p>
          <a:p>
            <a:pPr marL="0" lvl="0" indent="0" algn="l" rtl="0">
              <a:spcBef>
                <a:spcPts val="0"/>
              </a:spcBef>
              <a:spcAft>
                <a:spcPts val="0"/>
              </a:spcAft>
              <a:buNone/>
            </a:pPr>
            <a:r>
              <a:rPr lang="en-GB" baseline="0" dirty="0"/>
              <a:t>Key messages: What should you do if cyberbullying happens to you</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d0933bbf54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d0933bbf54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1</a:t>
            </a:r>
            <a:r>
              <a:rPr lang="en-GB" baseline="0" dirty="0"/>
              <a:t> min</a:t>
            </a:r>
          </a:p>
          <a:p>
            <a:pPr marL="0" lvl="0" indent="0" algn="l" rtl="0">
              <a:spcBef>
                <a:spcPts val="0"/>
              </a:spcBef>
              <a:spcAft>
                <a:spcPts val="0"/>
              </a:spcAft>
              <a:buNone/>
            </a:pPr>
            <a:r>
              <a:rPr lang="en-GB" baseline="0" dirty="0"/>
              <a:t>Key messages: How to use the internet in a positive way – how to be an </a:t>
            </a:r>
            <a:r>
              <a:rPr lang="en-GB" baseline="0" dirty="0" err="1"/>
              <a:t>upstander</a:t>
            </a:r>
            <a:endParaRPr lang="en-GB" baseline="0" dirty="0"/>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dirty="0"/>
              <a:t>We know that online bullying can ruin lives and can be really upsetting. How can we prevent this? How can we reach out and be kind to others online?</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d0933bbf54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d0933bbf54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0933bbf54_0_8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0933bbf54_0_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0933bbf54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d0933bbf54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1 min</a:t>
            </a:r>
          </a:p>
          <a:p>
            <a:pPr marL="0" lvl="0" indent="0" algn="l" rtl="0">
              <a:spcBef>
                <a:spcPts val="0"/>
              </a:spcBef>
              <a:spcAft>
                <a:spcPts val="0"/>
              </a:spcAft>
              <a:buNone/>
            </a:pPr>
            <a:r>
              <a:rPr lang="en-GB" b="1" dirty="0"/>
              <a:t>Key message</a:t>
            </a:r>
            <a:r>
              <a:rPr lang="en-GB" dirty="0"/>
              <a:t>: This lesson is</a:t>
            </a:r>
            <a:r>
              <a:rPr lang="en-GB" baseline="0" dirty="0"/>
              <a:t> about online behaviour and tries to show you how to use the internet in a positive way. It looks at cyberbullying and shows you ways to reach out and be kind to others online. </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This is Rob. He is the drummer in our online safety band and unfortunately he has had a hard time online </a:t>
            </a:r>
            <a:r>
              <a:rPr lang="en-GB" baseline="0" dirty="0" err="1"/>
              <a:t>online</a:t>
            </a:r>
            <a:r>
              <a:rPr lang="en-GB" baseline="0" dirty="0"/>
              <a:t>. Sometimes he doesn’t always understand if people are joking on the internet and he reacts very angrily. In this lesson, we hope to help Rob understand what cyberbullying is and how to help others online by reaching out and being kind to them.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d0933bbf54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d0933bbf54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d2195b570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d2195b570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d0933bbf54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d0933bbf54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d0933bbf54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d0933bbf54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d0933bbf54_0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d0933bbf54_0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d0933bbf54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d0933bbf54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d0933bbf54_0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d0933bbf54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d0933bbf54_0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d0933bbf54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0933bbf54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0933bbf54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1</a:t>
            </a:r>
            <a:r>
              <a:rPr lang="en-GB" baseline="0" dirty="0"/>
              <a:t> </a:t>
            </a:r>
            <a:r>
              <a:rPr lang="en-GB" baseline="0" dirty="0" err="1"/>
              <a:t>mins</a:t>
            </a:r>
            <a:endParaRPr lang="en-GB" baseline="0" dirty="0"/>
          </a:p>
          <a:p>
            <a:pPr marL="0" lvl="0" indent="0" algn="l" rtl="0">
              <a:spcBef>
                <a:spcPts val="0"/>
              </a:spcBef>
              <a:spcAft>
                <a:spcPts val="0"/>
              </a:spcAft>
              <a:buNone/>
            </a:pPr>
            <a:r>
              <a:rPr lang="en-GB" baseline="0" dirty="0"/>
              <a:t>Key messages: Objectives of the lesson</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There are two parts to this lesson. As we said, it is to help Rob understand people’s online behaviour. 1) We will look at cyberbullying – what it is, why people do it and what to do if it happens to you. 2)</a:t>
            </a:r>
            <a:r>
              <a:rPr lang="en-GB" baseline="0" dirty="0"/>
              <a:t> how to be an </a:t>
            </a:r>
            <a:r>
              <a:rPr lang="en-GB" baseline="0" dirty="0" err="1"/>
              <a:t>upstander</a:t>
            </a:r>
            <a:r>
              <a:rPr lang="en-GB" baseline="0" dirty="0"/>
              <a:t> – how to reach out and be kind to others and use the internet in a positive way. </a:t>
            </a:r>
          </a:p>
          <a:p>
            <a:pPr marL="0" lvl="0" indent="0" algn="l" rtl="0">
              <a:spcBef>
                <a:spcPts val="0"/>
              </a:spcBef>
              <a:spcAft>
                <a:spcPts val="0"/>
              </a:spcAft>
              <a:buNone/>
            </a:pPr>
            <a:endParaRPr lang="en-GB" baseline="0"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0933bbf54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d0933bbf54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2</a:t>
            </a:r>
            <a:r>
              <a:rPr lang="en-GB" baseline="0" dirty="0"/>
              <a:t> </a:t>
            </a:r>
            <a:r>
              <a:rPr lang="en-GB" baseline="0" dirty="0" err="1"/>
              <a:t>mins</a:t>
            </a:r>
            <a:endParaRPr lang="en-GB" baseline="0" dirty="0"/>
          </a:p>
          <a:p>
            <a:pPr marL="0" lvl="0" indent="0" algn="l" rtl="0">
              <a:spcBef>
                <a:spcPts val="0"/>
              </a:spcBef>
              <a:spcAft>
                <a:spcPts val="0"/>
              </a:spcAft>
              <a:buNone/>
            </a:pPr>
            <a:r>
              <a:rPr lang="en-GB" baseline="0" dirty="0"/>
              <a:t>Key messages: definition of bullying</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What is bullying? Can anyone define it? </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According to the Cambridge English dictionary, bullying Is</a:t>
            </a:r>
          </a:p>
          <a:p>
            <a:pPr marL="0" lvl="0" indent="0" algn="l" rtl="0">
              <a:spcBef>
                <a:spcPts val="0"/>
              </a:spcBef>
              <a:spcAft>
                <a:spcPts val="0"/>
              </a:spcAft>
              <a:buNone/>
            </a:pPr>
            <a:r>
              <a:rPr lang="en-GB" sz="1100" i="1" dirty="0">
                <a:solidFill>
                  <a:schemeClr val="lt1"/>
                </a:solidFill>
                <a:latin typeface="Amaranth"/>
                <a:ea typeface="Amaranth"/>
                <a:cs typeface="Amaranth"/>
                <a:sym typeface="Amaranth"/>
              </a:rPr>
              <a:t>https://dictionary.cambridge.org/dictionary/english/bullying</a:t>
            </a:r>
            <a:r>
              <a:rPr lang="en-GB" sz="1200" i="1" dirty="0">
                <a:solidFill>
                  <a:schemeClr val="lt1"/>
                </a:solidFill>
                <a:latin typeface="Amaranth"/>
                <a:ea typeface="Amaranth"/>
                <a:cs typeface="Amaranth"/>
                <a:sym typeface="Amaranth"/>
              </a:rPr>
              <a:t> </a:t>
            </a:r>
          </a:p>
          <a:p>
            <a:pPr marL="0" lvl="0" indent="0" algn="l" rtl="0">
              <a:spcBef>
                <a:spcPts val="0"/>
              </a:spcBef>
              <a:spcAft>
                <a:spcPts val="0"/>
              </a:spcAft>
              <a:buNone/>
            </a:pPr>
            <a:endParaRPr lang="en-GB" sz="1200" i="1" dirty="0">
              <a:solidFill>
                <a:schemeClr val="lt1"/>
              </a:solidFill>
              <a:latin typeface="Amaranth"/>
              <a:ea typeface="Amaranth"/>
              <a:cs typeface="Amaranth"/>
              <a:sym typeface="Amaranth"/>
            </a:endParaRPr>
          </a:p>
          <a:p>
            <a:pPr marL="0" lvl="0" indent="0" algn="l" rtl="0">
              <a:spcBef>
                <a:spcPts val="0"/>
              </a:spcBef>
              <a:spcAft>
                <a:spcPts val="0"/>
              </a:spcAft>
              <a:buNone/>
            </a:pPr>
            <a:r>
              <a:rPr lang="en-GB" baseline="0" dirty="0"/>
              <a:t>If I say something mean to you once – is that bullying? NO. Bullying behaviour happens again and again and it is NOT an accident. </a:t>
            </a:r>
          </a:p>
          <a:p>
            <a:pPr marL="0" lvl="0" indent="0" algn="l" rtl="0">
              <a:spcBef>
                <a:spcPts val="0"/>
              </a:spcBef>
              <a:spcAft>
                <a:spcPts val="0"/>
              </a:spcAft>
              <a:buNone/>
            </a:pPr>
            <a:endParaRPr lang="en-GB" baseline="0"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0933bbf54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0933bbf54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2</a:t>
            </a:r>
            <a:r>
              <a:rPr lang="en-GB" baseline="0" dirty="0"/>
              <a:t> </a:t>
            </a:r>
            <a:r>
              <a:rPr lang="en-GB" baseline="0" dirty="0" err="1"/>
              <a:t>mins</a:t>
            </a:r>
            <a:endParaRPr lang="en-GB" baseline="0" dirty="0"/>
          </a:p>
          <a:p>
            <a:pPr marL="0" lvl="0" indent="0" algn="l" rtl="0">
              <a:spcBef>
                <a:spcPts val="0"/>
              </a:spcBef>
              <a:spcAft>
                <a:spcPts val="0"/>
              </a:spcAft>
              <a:buNone/>
            </a:pPr>
            <a:r>
              <a:rPr lang="en-GB" baseline="0" dirty="0"/>
              <a:t>Key messages: in what ways can people bully?</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On your worksheet, fill out activity 1 whereby it asks you the different ways that people can bully (Physical bullying (hitting/punching), Emotional bullying (Saying mean things/calling names), Online bullying (bullying using technology or on the internet) </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In pairs, or on your own, fill out the 3 different tables with examples of how people can bully in different ways.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0933bbf54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0933bbf54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2 </a:t>
            </a:r>
            <a:r>
              <a:rPr lang="en-GB" dirty="0" err="1"/>
              <a:t>mins</a:t>
            </a:r>
            <a:endParaRPr lang="en-GB" dirty="0"/>
          </a:p>
          <a:p>
            <a:pPr marL="0" lvl="0" indent="0" algn="l" rtl="0">
              <a:spcBef>
                <a:spcPts val="0"/>
              </a:spcBef>
              <a:spcAft>
                <a:spcPts val="0"/>
              </a:spcAft>
              <a:buNone/>
            </a:pPr>
            <a:r>
              <a:rPr lang="en-GB" dirty="0"/>
              <a:t>Key messages: Feedback to worksheet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Let’s correct the worksheet together – what did people say for physical</a:t>
            </a:r>
            <a:r>
              <a:rPr lang="en-GB" baseline="0" dirty="0"/>
              <a:t> abuse? </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d0933bbf54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d0933bbf54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2</a:t>
            </a:r>
            <a:r>
              <a:rPr lang="en-GB" baseline="0" dirty="0"/>
              <a:t> </a:t>
            </a:r>
            <a:r>
              <a:rPr lang="en-GB" baseline="0" dirty="0" err="1"/>
              <a:t>mins</a:t>
            </a:r>
            <a:endParaRPr lang="en-GB" baseline="0" dirty="0"/>
          </a:p>
          <a:p>
            <a:pPr marL="0" lvl="0" indent="0" algn="l" rtl="0">
              <a:spcBef>
                <a:spcPts val="0"/>
              </a:spcBef>
              <a:spcAft>
                <a:spcPts val="0"/>
              </a:spcAft>
              <a:buNone/>
            </a:pPr>
            <a:r>
              <a:rPr lang="en-GB" baseline="0" dirty="0"/>
              <a:t>Key messages: Understanding why some people bully in the first place?</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Why do you think people bully?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0933bbf54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d0933bbf54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aseline="0" dirty="0"/>
              <a:t>1 </a:t>
            </a:r>
            <a:r>
              <a:rPr lang="en-GB" baseline="0" dirty="0" err="1"/>
              <a:t>mins</a:t>
            </a:r>
            <a:endParaRPr lang="en-GB" baseline="0" dirty="0"/>
          </a:p>
          <a:p>
            <a:pPr marL="0" lvl="0" indent="0" algn="l" rtl="0">
              <a:spcBef>
                <a:spcPts val="0"/>
              </a:spcBef>
              <a:spcAft>
                <a:spcPts val="0"/>
              </a:spcAft>
              <a:buNone/>
            </a:pPr>
            <a:r>
              <a:rPr lang="en-GB" baseline="0" dirty="0"/>
              <a:t>Key message: definition of cyberbullying</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Today’s lesson is all about reaching out to others on the internet – so it is really looking at online bullying. We’ve looked already at online bullying and you’ve given examples of how online bullying can happen. </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Can anyone give me a definition of cyberbullying?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0933bbf54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d0933bbf54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3 mins</a:t>
            </a:r>
          </a:p>
          <a:p>
            <a:pPr marL="0" lvl="0" indent="0" algn="l" rtl="0">
              <a:spcBef>
                <a:spcPts val="0"/>
              </a:spcBef>
              <a:spcAft>
                <a:spcPts val="0"/>
              </a:spcAft>
              <a:buNone/>
            </a:pPr>
            <a:r>
              <a:rPr lang="en" dirty="0"/>
              <a:t>Key</a:t>
            </a:r>
            <a:r>
              <a:rPr lang="en" baseline="0" dirty="0"/>
              <a:t> messages: Although bullying is bullying, the context is different online</a:t>
            </a:r>
          </a:p>
          <a:p>
            <a:pPr marL="0" lvl="0" indent="0" algn="l" rtl="0">
              <a:spcBef>
                <a:spcPts val="0"/>
              </a:spcBef>
              <a:spcAft>
                <a:spcPts val="0"/>
              </a:spcAft>
              <a:buNone/>
            </a:pPr>
            <a:endParaRPr lang="en" baseline="0" dirty="0"/>
          </a:p>
          <a:p>
            <a:pPr marL="0" lvl="0" indent="0" algn="l" rtl="0">
              <a:spcBef>
                <a:spcPts val="0"/>
              </a:spcBef>
              <a:spcAft>
                <a:spcPts val="0"/>
              </a:spcAft>
              <a:buNone/>
            </a:pPr>
            <a:r>
              <a:rPr lang="en" baseline="0" dirty="0"/>
              <a:t>How is online bullying different to traditional bullying? Can anyone give me examples?</a:t>
            </a:r>
          </a:p>
          <a:p>
            <a:pPr marL="0" lvl="0" indent="0" algn="l" rtl="0">
              <a:spcBef>
                <a:spcPts val="0"/>
              </a:spcBef>
              <a:spcAft>
                <a:spcPts val="0"/>
              </a:spcAft>
              <a:buNone/>
            </a:pPr>
            <a:endParaRPr lang="en" baseline="0" dirty="0"/>
          </a:p>
          <a:p>
            <a:pPr marL="228600" lvl="0" indent="-228600" algn="l" rtl="0">
              <a:spcBef>
                <a:spcPts val="0"/>
              </a:spcBef>
              <a:spcAft>
                <a:spcPts val="0"/>
              </a:spcAft>
              <a:buAutoNum type="arabicParenR"/>
            </a:pPr>
            <a:r>
              <a:rPr lang="en" baseline="0" dirty="0"/>
              <a:t>Things can be </a:t>
            </a:r>
            <a:r>
              <a:rPr lang="en" b="1" baseline="0" dirty="0"/>
              <a:t>misunderstood online</a:t>
            </a:r>
            <a:r>
              <a:rPr lang="en" baseline="0" dirty="0"/>
              <a:t>. You might send what you think is a nice or a funny message. But because the receiver can’t see your face when they get the message, they might misunderstand the message and get upset or confused. </a:t>
            </a:r>
          </a:p>
          <a:p>
            <a:pPr marL="228600" lvl="0" indent="-228600" algn="l" rtl="0">
              <a:spcBef>
                <a:spcPts val="0"/>
              </a:spcBef>
              <a:spcAft>
                <a:spcPts val="0"/>
              </a:spcAft>
              <a:buAutoNum type="arabicParenR"/>
            </a:pPr>
            <a:r>
              <a:rPr lang="en" b="1" baseline="0" dirty="0"/>
              <a:t>It follows you home: </a:t>
            </a:r>
            <a:r>
              <a:rPr lang="en" baseline="0" dirty="0"/>
              <a:t>If you’re at school and someone is being mean to you there. When you’re at home, you should be safe as the bully isn’t with you. With cyberbullying, this isn’t the case. The bullying can happen anytime – even at night time. </a:t>
            </a:r>
          </a:p>
          <a:p>
            <a:pPr marL="228600" lvl="0" indent="-228600" algn="l" rtl="0">
              <a:spcBef>
                <a:spcPts val="0"/>
              </a:spcBef>
              <a:spcAft>
                <a:spcPts val="0"/>
              </a:spcAft>
              <a:buAutoNum type="arabicParenR"/>
            </a:pPr>
            <a:r>
              <a:rPr lang="en" b="1" baseline="0" dirty="0"/>
              <a:t>Can by anonymous </a:t>
            </a:r>
            <a:r>
              <a:rPr lang="en" baseline="0" dirty="0"/>
              <a:t>– in face to face bullying, you know who is being mean to you because you can see them. With cyberbullying, people hide behind screens and make new avatars and usernames so you don’t actually know who the bullies are. </a:t>
            </a:r>
          </a:p>
          <a:p>
            <a:pPr marL="228600" lvl="0" indent="-228600" algn="l" rtl="0">
              <a:spcBef>
                <a:spcPts val="0"/>
              </a:spcBef>
              <a:spcAft>
                <a:spcPts val="0"/>
              </a:spcAft>
              <a:buAutoNum type="arabicParenR"/>
            </a:pPr>
            <a:r>
              <a:rPr lang="en" b="1" baseline="0" dirty="0"/>
              <a:t>Can come from multiple accounts </a:t>
            </a:r>
            <a:r>
              <a:rPr lang="en" baseline="0" dirty="0"/>
              <a:t>– in the same way, you can get lots of mean messages as they can all come from separate acccounts so it can be very overwhelming</a:t>
            </a:r>
          </a:p>
          <a:p>
            <a:pPr marL="228600" lvl="0" indent="-228600" algn="l" rtl="0">
              <a:spcBef>
                <a:spcPts val="0"/>
              </a:spcBef>
              <a:spcAft>
                <a:spcPts val="0"/>
              </a:spcAft>
              <a:buAutoNum type="arabicParenR"/>
            </a:pPr>
            <a:r>
              <a:rPr lang="en" b="1" baseline="0" dirty="0"/>
              <a:t>You lose control online </a:t>
            </a:r>
            <a:r>
              <a:rPr lang="en" baseline="0" dirty="0"/>
              <a:t>– we know that once you send a message online, you lose control of it. You could send a message or an image to someone else online and they could photoshop it or change or alter it in a way that you never meant it to be. In the same way, people can make fake accounts in your name pretending to be you. </a:t>
            </a:r>
          </a:p>
          <a:p>
            <a:pPr marL="228600" lvl="0" indent="-228600" algn="l" rtl="0">
              <a:spcBef>
                <a:spcPts val="0"/>
              </a:spcBef>
              <a:spcAft>
                <a:spcPts val="0"/>
              </a:spcAft>
              <a:buAutoNum type="arabicParenR"/>
            </a:pPr>
            <a:r>
              <a:rPr lang="en" b="1" baseline="0" dirty="0"/>
              <a:t>Can be viral- audience </a:t>
            </a:r>
            <a:r>
              <a:rPr lang="en-GB" b="1" baseline="0" dirty="0"/>
              <a:t>is larger </a:t>
            </a:r>
            <a:r>
              <a:rPr lang="en-GB" baseline="0" dirty="0"/>
              <a:t>– if someone is mean to you face to face, whoever is nearby you at that time will see it. But online, the audience can be a lot bigger. There could be an embarrassing photo or video of you shared online and within a few minutes hundreds or even thousands of people could see it as it can be easily shared. </a:t>
            </a: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Is there any way that these could come up as examples/images? It is a bit too listy. I would be doing the voice over, but like in T for think smart (virus/fake news etc), you see the example</a:t>
            </a:r>
            <a:endParaRPr dirty="0"/>
          </a:p>
          <a:p>
            <a:pPr marL="0" lvl="0" indent="0" algn="l" rtl="0">
              <a:spcBef>
                <a:spcPts val="0"/>
              </a:spcBef>
              <a:spcAft>
                <a:spcPts val="0"/>
              </a:spcAft>
              <a:buNone/>
            </a:pPr>
            <a:r>
              <a:rPr lang="en" dirty="0"/>
              <a:t>Ex. It follows you home - image of Rob getting a message on device late at night</a:t>
            </a:r>
            <a:endParaRPr dirty="0"/>
          </a:p>
          <a:p>
            <a:pPr marL="0" lvl="0" indent="0" algn="l" rtl="0">
              <a:spcBef>
                <a:spcPts val="0"/>
              </a:spcBef>
              <a:spcAft>
                <a:spcPts val="0"/>
              </a:spcAft>
              <a:buNone/>
            </a:pPr>
            <a:r>
              <a:rPr lang="en" dirty="0"/>
              <a:t>Ex. anonymous - message from unknown number </a:t>
            </a:r>
            <a:endParaRPr dirty="0"/>
          </a:p>
          <a:p>
            <a:pPr marL="0" lvl="0" indent="0" algn="l" rtl="0">
              <a:spcBef>
                <a:spcPts val="0"/>
              </a:spcBef>
              <a:spcAft>
                <a:spcPts val="0"/>
              </a:spcAft>
              <a:buNone/>
            </a:pPr>
            <a:r>
              <a:rPr lang="en" dirty="0"/>
              <a:t>Ex: A real image, then the same image with obvious photoshop (change head and put in new person’s head etc)</a:t>
            </a:r>
            <a:endParaRPr dirty="0"/>
          </a:p>
          <a:p>
            <a:pPr marL="0" lvl="0" indent="0" algn="l" rtl="0">
              <a:spcBef>
                <a:spcPts val="0"/>
              </a:spcBef>
              <a:spcAft>
                <a:spcPts val="0"/>
              </a:spcAft>
              <a:buNone/>
            </a:pPr>
            <a:r>
              <a:rPr lang="en" dirty="0"/>
              <a:t>Ex. A few messages from different accounts all being mean</a:t>
            </a:r>
            <a:endParaRPr dirty="0"/>
          </a:p>
          <a:p>
            <a:pPr marL="0" lvl="0" indent="0" algn="l" rtl="0">
              <a:spcBef>
                <a:spcPts val="0"/>
              </a:spcBef>
              <a:spcAft>
                <a:spcPts val="0"/>
              </a:spcAft>
              <a:buNone/>
            </a:pPr>
            <a:r>
              <a:rPr lang="en" dirty="0"/>
              <a:t>Ex. A video uploaded to Youtube, but goes from 10 views to 10,000 very quickly</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3ECF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E3ECF4"/>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34.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g.co/BeInternetLegends-i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5"/>
          <p:cNvPicPr preferRelativeResize="0"/>
          <p:nvPr/>
        </p:nvPicPr>
        <p:blipFill rotWithShape="1">
          <a:blip r:embed="rId3">
            <a:alphaModFix/>
          </a:blip>
          <a:srcRect l="9" r="19"/>
          <a:stretch/>
        </p:blipFill>
        <p:spPr>
          <a:xfrm>
            <a:off x="10492" y="0"/>
            <a:ext cx="9133512" cy="5143498"/>
          </a:xfrm>
          <a:prstGeom prst="rect">
            <a:avLst/>
          </a:prstGeom>
          <a:noFill/>
          <a:ln>
            <a:noFill/>
          </a:ln>
        </p:spPr>
      </p:pic>
      <p:sp>
        <p:nvSpPr>
          <p:cNvPr id="100" name="Google Shape;100;p25"/>
          <p:cNvSpPr txBox="1"/>
          <p:nvPr/>
        </p:nvSpPr>
        <p:spPr>
          <a:xfrm>
            <a:off x="7786200" y="0"/>
            <a:ext cx="1357800" cy="27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
                <a:solidFill>
                  <a:srgbClr val="FFFFFF"/>
                </a:solidFill>
              </a:rPr>
              <a:t>CHY 6015 \ RCN 20010027</a:t>
            </a:r>
            <a:endParaRPr sz="9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3"/>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174" name="Google Shape;174;p33"/>
          <p:cNvSpPr txBox="1"/>
          <p:nvPr/>
        </p:nvSpPr>
        <p:spPr>
          <a:xfrm>
            <a:off x="1177500" y="2446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Online behaviour</a:t>
            </a:r>
            <a:endParaRPr sz="3400">
              <a:solidFill>
                <a:srgbClr val="37A1D9"/>
              </a:solidFill>
              <a:latin typeface="Amaranth"/>
              <a:ea typeface="Amaranth"/>
              <a:cs typeface="Amaranth"/>
              <a:sym typeface="Amaranth"/>
            </a:endParaRPr>
          </a:p>
        </p:txBody>
      </p:sp>
      <p:pic>
        <p:nvPicPr>
          <p:cNvPr id="175" name="Google Shape;175;p33"/>
          <p:cNvPicPr preferRelativeResize="0"/>
          <p:nvPr/>
        </p:nvPicPr>
        <p:blipFill rotWithShape="1">
          <a:blip r:embed="rId3">
            <a:alphaModFix/>
          </a:blip>
          <a:srcRect l="-11968" t="-3734" r="-14678" b="-6433"/>
          <a:stretch/>
        </p:blipFill>
        <p:spPr>
          <a:xfrm>
            <a:off x="914400" y="1048649"/>
            <a:ext cx="7197676" cy="34090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p:nvPr/>
        </p:nvSpPr>
        <p:spPr>
          <a:xfrm>
            <a:off x="-75" y="1610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Is this banter or bullying?</a:t>
            </a:r>
            <a:endParaRPr sz="3400">
              <a:solidFill>
                <a:srgbClr val="37A1D9"/>
              </a:solidFill>
              <a:latin typeface="Amaranth"/>
              <a:ea typeface="Amaranth"/>
              <a:cs typeface="Amaranth"/>
              <a:sym typeface="Amaranth"/>
            </a:endParaRPr>
          </a:p>
        </p:txBody>
      </p:sp>
      <p:pic>
        <p:nvPicPr>
          <p:cNvPr id="181" name="Google Shape;181;p34"/>
          <p:cNvPicPr preferRelativeResize="0"/>
          <p:nvPr/>
        </p:nvPicPr>
        <p:blipFill rotWithShape="1">
          <a:blip r:embed="rId3">
            <a:alphaModFix/>
          </a:blip>
          <a:srcRect l="-20544" t="-2465" r="-22027" b="994"/>
          <a:stretch/>
        </p:blipFill>
        <p:spPr>
          <a:xfrm>
            <a:off x="366766" y="1683625"/>
            <a:ext cx="2226298" cy="2741852"/>
          </a:xfrm>
          <a:prstGeom prst="rect">
            <a:avLst/>
          </a:prstGeom>
          <a:noFill/>
          <a:ln>
            <a:noFill/>
          </a:ln>
        </p:spPr>
      </p:pic>
      <p:pic>
        <p:nvPicPr>
          <p:cNvPr id="182" name="Google Shape;182;p34"/>
          <p:cNvPicPr preferRelativeResize="0"/>
          <p:nvPr/>
        </p:nvPicPr>
        <p:blipFill>
          <a:blip r:embed="rId4">
            <a:alphaModFix/>
          </a:blip>
          <a:stretch>
            <a:fillRect/>
          </a:stretch>
        </p:blipFill>
        <p:spPr>
          <a:xfrm>
            <a:off x="3055481" y="1047200"/>
            <a:ext cx="3033037" cy="40962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500"/>
                                        <p:tgtEl>
                                          <p:spTgt spid="18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 calcmode="lin" valueType="num">
                                      <p:cBhvr additive="base">
                                        <p:cTn id="12" dur="1000"/>
                                        <p:tgtEl>
                                          <p:spTgt spid="182"/>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81"/>
                                        </p:tgtEl>
                                        <p:attrNameLst>
                                          <p:attrName>style.visibility</p:attrName>
                                        </p:attrNameLst>
                                      </p:cBhvr>
                                      <p:to>
                                        <p:strVal val="visible"/>
                                      </p:to>
                                    </p:set>
                                    <p:animEffect transition="in" filter="fade">
                                      <p:cBhvr>
                                        <p:cTn id="16"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5"/>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188" name="Google Shape;188;p35"/>
          <p:cNvSpPr txBox="1"/>
          <p:nvPr/>
        </p:nvSpPr>
        <p:spPr>
          <a:xfrm>
            <a:off x="1177500" y="4732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Do activity 2 on your worksheet</a:t>
            </a:r>
            <a:endParaRPr sz="3400">
              <a:solidFill>
                <a:srgbClr val="37A1D9"/>
              </a:solidFill>
              <a:latin typeface="Amaranth"/>
              <a:ea typeface="Amaranth"/>
              <a:cs typeface="Amaranth"/>
              <a:sym typeface="Amaranth"/>
            </a:endParaRPr>
          </a:p>
        </p:txBody>
      </p:sp>
      <p:pic>
        <p:nvPicPr>
          <p:cNvPr id="189" name="Google Shape;189;p35"/>
          <p:cNvPicPr preferRelativeResize="0"/>
          <p:nvPr/>
        </p:nvPicPr>
        <p:blipFill rotWithShape="1">
          <a:blip r:embed="rId3">
            <a:alphaModFix/>
          </a:blip>
          <a:srcRect l="31010" t="26836" r="31274" b="34219"/>
          <a:stretch/>
        </p:blipFill>
        <p:spPr>
          <a:xfrm>
            <a:off x="3501113" y="1465988"/>
            <a:ext cx="2141775" cy="2211525"/>
          </a:xfrm>
          <a:prstGeom prst="rect">
            <a:avLst/>
          </a:prstGeom>
          <a:noFill/>
          <a:ln>
            <a:noFill/>
          </a:ln>
        </p:spPr>
      </p:pic>
      <p:sp>
        <p:nvSpPr>
          <p:cNvPr id="190" name="Google Shape;190;p35"/>
          <p:cNvSpPr txBox="1"/>
          <p:nvPr/>
        </p:nvSpPr>
        <p:spPr>
          <a:xfrm>
            <a:off x="0" y="378405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37A1D9"/>
                </a:solidFill>
                <a:latin typeface="Amaranth"/>
                <a:ea typeface="Amaranth"/>
                <a:cs typeface="Amaranth"/>
                <a:sym typeface="Amaranth"/>
              </a:rPr>
              <a:t>Which examples are cyberbullying?</a:t>
            </a:r>
            <a:endParaRPr sz="2800" dirty="0">
              <a:solidFill>
                <a:srgbClr val="37A1D9"/>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p:nvPr/>
        </p:nvSpPr>
        <p:spPr>
          <a:xfrm>
            <a:off x="-75" y="1610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Responses to Worksheet 2</a:t>
            </a:r>
            <a:endParaRPr sz="3400">
              <a:solidFill>
                <a:srgbClr val="37A1D9"/>
              </a:solidFill>
              <a:latin typeface="Amaranth"/>
              <a:ea typeface="Amaranth"/>
              <a:cs typeface="Amaranth"/>
              <a:sym typeface="Amaranth"/>
            </a:endParaRPr>
          </a:p>
        </p:txBody>
      </p:sp>
      <p:pic>
        <p:nvPicPr>
          <p:cNvPr id="196" name="Google Shape;196;p36"/>
          <p:cNvPicPr preferRelativeResize="0"/>
          <p:nvPr/>
        </p:nvPicPr>
        <p:blipFill>
          <a:blip r:embed="rId3">
            <a:alphaModFix/>
          </a:blip>
          <a:stretch>
            <a:fillRect/>
          </a:stretch>
        </p:blipFill>
        <p:spPr>
          <a:xfrm rot="5400000">
            <a:off x="2919837" y="-229064"/>
            <a:ext cx="3469150" cy="5995628"/>
          </a:xfrm>
          <a:prstGeom prst="rect">
            <a:avLst/>
          </a:prstGeom>
          <a:noFill/>
          <a:ln>
            <a:noFill/>
          </a:ln>
        </p:spPr>
      </p:pic>
      <p:sp>
        <p:nvSpPr>
          <p:cNvPr id="197" name="Google Shape;197;p36"/>
          <p:cNvSpPr/>
          <p:nvPr/>
        </p:nvSpPr>
        <p:spPr>
          <a:xfrm>
            <a:off x="2399000" y="1501125"/>
            <a:ext cx="1788000" cy="294300"/>
          </a:xfrm>
          <a:prstGeom prst="roundRect">
            <a:avLst>
              <a:gd name="adj" fmla="val 16667"/>
            </a:avLst>
          </a:prstGeom>
          <a:solidFill>
            <a:srgbClr val="BA3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6"/>
          <p:cNvSpPr txBox="1"/>
          <p:nvPr/>
        </p:nvSpPr>
        <p:spPr>
          <a:xfrm>
            <a:off x="2372942" y="1463383"/>
            <a:ext cx="18507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Amaranth"/>
                <a:ea typeface="Amaranth"/>
                <a:cs typeface="Amaranth"/>
                <a:sym typeface="Amaranth"/>
              </a:rPr>
              <a:t>Repeated mean messages</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
        <p:nvSpPr>
          <p:cNvPr id="199" name="Google Shape;199;p36"/>
          <p:cNvSpPr/>
          <p:nvPr/>
        </p:nvSpPr>
        <p:spPr>
          <a:xfrm>
            <a:off x="4921158" y="1501125"/>
            <a:ext cx="2094900" cy="294300"/>
          </a:xfrm>
          <a:prstGeom prst="roundRect">
            <a:avLst>
              <a:gd name="adj" fmla="val 16667"/>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6"/>
          <p:cNvSpPr txBox="1"/>
          <p:nvPr/>
        </p:nvSpPr>
        <p:spPr>
          <a:xfrm>
            <a:off x="4930126" y="1458625"/>
            <a:ext cx="22926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Amaranth"/>
                <a:ea typeface="Amaranth"/>
                <a:cs typeface="Amaranth"/>
                <a:sym typeface="Amaranth"/>
              </a:rPr>
              <a:t>Sending embarrassing photos</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
        <p:nvSpPr>
          <p:cNvPr id="201" name="Google Shape;201;p36"/>
          <p:cNvSpPr/>
          <p:nvPr/>
        </p:nvSpPr>
        <p:spPr>
          <a:xfrm>
            <a:off x="2727675" y="1938350"/>
            <a:ext cx="1459200" cy="294300"/>
          </a:xfrm>
          <a:prstGeom prst="roundRect">
            <a:avLst>
              <a:gd name="adj" fmla="val 16667"/>
            </a:avLst>
          </a:prstGeom>
          <a:solidFill>
            <a:srgbClr val="EC8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6"/>
          <p:cNvSpPr txBox="1"/>
          <p:nvPr/>
        </p:nvSpPr>
        <p:spPr>
          <a:xfrm>
            <a:off x="2713117" y="1893283"/>
            <a:ext cx="20949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Amaranth"/>
                <a:ea typeface="Amaranth"/>
                <a:cs typeface="Amaranth"/>
                <a:sym typeface="Amaranth"/>
              </a:rPr>
              <a:t>An argument online</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
        <p:nvSpPr>
          <p:cNvPr id="203" name="Google Shape;203;p36"/>
          <p:cNvSpPr/>
          <p:nvPr/>
        </p:nvSpPr>
        <p:spPr>
          <a:xfrm>
            <a:off x="4699908" y="1949125"/>
            <a:ext cx="1716600" cy="294300"/>
          </a:xfrm>
          <a:prstGeom prst="roundRect">
            <a:avLst>
              <a:gd name="adj" fmla="val 16667"/>
            </a:avLst>
          </a:prstGeom>
          <a:solidFill>
            <a:srgbClr val="5E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6"/>
          <p:cNvSpPr txBox="1"/>
          <p:nvPr/>
        </p:nvSpPr>
        <p:spPr>
          <a:xfrm>
            <a:off x="4694317" y="1893283"/>
            <a:ext cx="20949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Amaranth"/>
                <a:ea typeface="Amaranth"/>
                <a:cs typeface="Amaranth"/>
                <a:sym typeface="Amaranth"/>
              </a:rPr>
              <a:t>Sending a funny picture</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
        <p:nvSpPr>
          <p:cNvPr id="205" name="Google Shape;205;p36"/>
          <p:cNvSpPr/>
          <p:nvPr/>
        </p:nvSpPr>
        <p:spPr>
          <a:xfrm>
            <a:off x="3161000" y="2390825"/>
            <a:ext cx="2688900" cy="294300"/>
          </a:xfrm>
          <a:prstGeom prst="roundRect">
            <a:avLst>
              <a:gd name="adj" fmla="val 16667"/>
            </a:avLst>
          </a:prstGeom>
          <a:solidFill>
            <a:srgbClr val="CC5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6"/>
          <p:cNvSpPr txBox="1"/>
          <p:nvPr/>
        </p:nvSpPr>
        <p:spPr>
          <a:xfrm>
            <a:off x="3145500" y="2350492"/>
            <a:ext cx="28530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Amaranth"/>
                <a:ea typeface="Amaranth"/>
                <a:cs typeface="Amaranth"/>
                <a:sym typeface="Amaranth"/>
              </a:rPr>
              <a:t>Sending scary or threatening messages</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
        <p:nvSpPr>
          <p:cNvPr id="207" name="Google Shape;207;p36"/>
          <p:cNvSpPr/>
          <p:nvPr/>
        </p:nvSpPr>
        <p:spPr>
          <a:xfrm>
            <a:off x="2475200" y="2838067"/>
            <a:ext cx="1373100" cy="294300"/>
          </a:xfrm>
          <a:prstGeom prst="roundRect">
            <a:avLst>
              <a:gd name="adj" fmla="val 16667"/>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6"/>
          <p:cNvSpPr/>
          <p:nvPr/>
        </p:nvSpPr>
        <p:spPr>
          <a:xfrm>
            <a:off x="5638800" y="2859642"/>
            <a:ext cx="1150500" cy="294300"/>
          </a:xfrm>
          <a:prstGeom prst="roundRect">
            <a:avLst>
              <a:gd name="adj" fmla="val 16667"/>
            </a:avLst>
          </a:prstGeom>
          <a:solidFill>
            <a:srgbClr val="EC8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6"/>
          <p:cNvSpPr/>
          <p:nvPr/>
        </p:nvSpPr>
        <p:spPr>
          <a:xfrm>
            <a:off x="2663725" y="3261083"/>
            <a:ext cx="2036100" cy="294300"/>
          </a:xfrm>
          <a:prstGeom prst="roundRect">
            <a:avLst>
              <a:gd name="adj" fmla="val 16667"/>
            </a:avLst>
          </a:prstGeom>
          <a:solidFill>
            <a:srgbClr val="5E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6"/>
          <p:cNvSpPr txBox="1"/>
          <p:nvPr/>
        </p:nvSpPr>
        <p:spPr>
          <a:xfrm>
            <a:off x="2467058" y="2797717"/>
            <a:ext cx="28530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Amaranth"/>
                <a:ea typeface="Amaranth"/>
                <a:cs typeface="Amaranth"/>
                <a:sym typeface="Amaranth"/>
              </a:rPr>
              <a:t>A sarcastic remark</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
        <p:nvSpPr>
          <p:cNvPr id="211" name="Google Shape;211;p36"/>
          <p:cNvSpPr txBox="1"/>
          <p:nvPr/>
        </p:nvSpPr>
        <p:spPr>
          <a:xfrm>
            <a:off x="2634175" y="3213383"/>
            <a:ext cx="20949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Amaranth"/>
                <a:ea typeface="Amaranth"/>
                <a:cs typeface="Amaranth"/>
                <a:sym typeface="Amaranth"/>
              </a:rPr>
              <a:t>Ganging up on you in a game</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
        <p:nvSpPr>
          <p:cNvPr id="212" name="Google Shape;212;p36"/>
          <p:cNvSpPr/>
          <p:nvPr/>
        </p:nvSpPr>
        <p:spPr>
          <a:xfrm>
            <a:off x="5069925" y="3261083"/>
            <a:ext cx="1581900" cy="294300"/>
          </a:xfrm>
          <a:prstGeom prst="roundRect">
            <a:avLst>
              <a:gd name="adj" fmla="val 16667"/>
            </a:avLst>
          </a:prstGeom>
          <a:solidFill>
            <a:srgbClr val="BA3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6"/>
          <p:cNvSpPr txBox="1"/>
          <p:nvPr/>
        </p:nvSpPr>
        <p:spPr>
          <a:xfrm>
            <a:off x="5638800" y="2810308"/>
            <a:ext cx="28530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Amaranth"/>
                <a:ea typeface="Amaranth"/>
                <a:cs typeface="Amaranth"/>
                <a:sym typeface="Amaranth"/>
              </a:rPr>
              <a:t>False reporting</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
        <p:nvSpPr>
          <p:cNvPr id="214" name="Google Shape;214;p36"/>
          <p:cNvSpPr txBox="1"/>
          <p:nvPr/>
        </p:nvSpPr>
        <p:spPr>
          <a:xfrm>
            <a:off x="5029200" y="3220741"/>
            <a:ext cx="28530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Amaranth"/>
                <a:ea typeface="Amaranth"/>
                <a:cs typeface="Amaranth"/>
                <a:sym typeface="Amaranth"/>
              </a:rPr>
              <a:t>Making a fake account</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
        <p:nvSpPr>
          <p:cNvPr id="215" name="Google Shape;215;p36"/>
          <p:cNvSpPr/>
          <p:nvPr/>
        </p:nvSpPr>
        <p:spPr>
          <a:xfrm>
            <a:off x="3527283" y="3659408"/>
            <a:ext cx="2094900" cy="294300"/>
          </a:xfrm>
          <a:prstGeom prst="roundRect">
            <a:avLst>
              <a:gd name="adj" fmla="val 16667"/>
            </a:avLst>
          </a:prstGeom>
          <a:solidFill>
            <a:srgbClr val="CC5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6"/>
          <p:cNvSpPr txBox="1"/>
          <p:nvPr/>
        </p:nvSpPr>
        <p:spPr>
          <a:xfrm>
            <a:off x="3145500" y="3631175"/>
            <a:ext cx="28530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Amaranth"/>
                <a:ea typeface="Amaranth"/>
                <a:cs typeface="Amaranth"/>
                <a:sym typeface="Amaranth"/>
              </a:rPr>
              <a:t>Deliberately excluding people</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5"/>
                                        </p:tgtEl>
                                        <p:attrNameLst>
                                          <p:attrName>style.visibility</p:attrName>
                                        </p:attrNameLst>
                                      </p:cBhvr>
                                      <p:to>
                                        <p:strVal val="visible"/>
                                      </p:to>
                                    </p:set>
                                    <p:anim calcmode="lin" valueType="num">
                                      <p:cBhvr additive="base">
                                        <p:cTn id="7" dur="500"/>
                                        <p:tgtEl>
                                          <p:spTgt spid="195"/>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1000"/>
                                        <p:tgtEl>
                                          <p:spTgt spid="19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97"/>
                                        </p:tgtEl>
                                        <p:attrNameLst>
                                          <p:attrName>style.visibility</p:attrName>
                                        </p:attrNameLst>
                                      </p:cBhvr>
                                      <p:to>
                                        <p:strVal val="visible"/>
                                      </p:to>
                                    </p:set>
                                    <p:anim calcmode="lin" valueType="num">
                                      <p:cBhvr additive="base">
                                        <p:cTn id="16" dur="1000"/>
                                        <p:tgtEl>
                                          <p:spTgt spid="197"/>
                                        </p:tgtEl>
                                        <p:attrNameLst>
                                          <p:attrName>ppt_x</p:attrName>
                                        </p:attrNameLst>
                                      </p:cBhvr>
                                      <p:tavLst>
                                        <p:tav tm="0">
                                          <p:val>
                                            <p:strVal val="#ppt_x-1"/>
                                          </p:val>
                                        </p:tav>
                                        <p:tav tm="100000">
                                          <p:val>
                                            <p:strVal val="#ppt_x"/>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98"/>
                                        </p:tgtEl>
                                        <p:attrNameLst>
                                          <p:attrName>style.visibility</p:attrName>
                                        </p:attrNameLst>
                                      </p:cBhvr>
                                      <p:to>
                                        <p:strVal val="visible"/>
                                      </p:to>
                                    </p:set>
                                    <p:animEffect transition="in" filter="fade">
                                      <p:cBhvr>
                                        <p:cTn id="20" dur="1000"/>
                                        <p:tgtEl>
                                          <p:spTgt spid="19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99"/>
                                        </p:tgtEl>
                                        <p:attrNameLst>
                                          <p:attrName>style.visibility</p:attrName>
                                        </p:attrNameLst>
                                      </p:cBhvr>
                                      <p:to>
                                        <p:strVal val="visible"/>
                                      </p:to>
                                    </p:set>
                                    <p:anim calcmode="lin" valueType="num">
                                      <p:cBhvr additive="base">
                                        <p:cTn id="25" dur="1000"/>
                                        <p:tgtEl>
                                          <p:spTgt spid="199"/>
                                        </p:tgtEl>
                                        <p:attrNameLst>
                                          <p:attrName>ppt_x</p:attrName>
                                        </p:attrNameLst>
                                      </p:cBhvr>
                                      <p:tavLst>
                                        <p:tav tm="0">
                                          <p:val>
                                            <p:strVal val="#ppt_x+1"/>
                                          </p:val>
                                        </p:tav>
                                        <p:tav tm="100000">
                                          <p:val>
                                            <p:strVal val="#ppt_x"/>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00"/>
                                        </p:tgtEl>
                                        <p:attrNameLst>
                                          <p:attrName>style.visibility</p:attrName>
                                        </p:attrNameLst>
                                      </p:cBhvr>
                                      <p:to>
                                        <p:strVal val="visible"/>
                                      </p:to>
                                    </p:set>
                                    <p:animEffect transition="in" filter="fade">
                                      <p:cBhvr>
                                        <p:cTn id="29" dur="1000"/>
                                        <p:tgtEl>
                                          <p:spTgt spid="20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01"/>
                                        </p:tgtEl>
                                        <p:attrNameLst>
                                          <p:attrName>style.visibility</p:attrName>
                                        </p:attrNameLst>
                                      </p:cBhvr>
                                      <p:to>
                                        <p:strVal val="visible"/>
                                      </p:to>
                                    </p:set>
                                    <p:anim calcmode="lin" valueType="num">
                                      <p:cBhvr additive="base">
                                        <p:cTn id="34" dur="1000"/>
                                        <p:tgtEl>
                                          <p:spTgt spid="201"/>
                                        </p:tgtEl>
                                        <p:attrNameLst>
                                          <p:attrName>ppt_x</p:attrName>
                                        </p:attrNameLst>
                                      </p:cBhvr>
                                      <p:tavLst>
                                        <p:tav tm="0">
                                          <p:val>
                                            <p:strVal val="#ppt_x-1"/>
                                          </p:val>
                                        </p:tav>
                                        <p:tav tm="100000">
                                          <p:val>
                                            <p:strVal val="#ppt_x"/>
                                          </p:val>
                                        </p:tav>
                                      </p:tavLst>
                                    </p:anim>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202"/>
                                        </p:tgtEl>
                                        <p:attrNameLst>
                                          <p:attrName>style.visibility</p:attrName>
                                        </p:attrNameLst>
                                      </p:cBhvr>
                                      <p:to>
                                        <p:strVal val="visible"/>
                                      </p:to>
                                    </p:set>
                                    <p:animEffect transition="in" filter="fade">
                                      <p:cBhvr>
                                        <p:cTn id="38" dur="1000"/>
                                        <p:tgtEl>
                                          <p:spTgt spid="20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03"/>
                                        </p:tgtEl>
                                        <p:attrNameLst>
                                          <p:attrName>style.visibility</p:attrName>
                                        </p:attrNameLst>
                                      </p:cBhvr>
                                      <p:to>
                                        <p:strVal val="visible"/>
                                      </p:to>
                                    </p:set>
                                    <p:anim calcmode="lin" valueType="num">
                                      <p:cBhvr additive="base">
                                        <p:cTn id="43" dur="1000"/>
                                        <p:tgtEl>
                                          <p:spTgt spid="203"/>
                                        </p:tgtEl>
                                        <p:attrNameLst>
                                          <p:attrName>ppt_x</p:attrName>
                                        </p:attrNameLst>
                                      </p:cBhvr>
                                      <p:tavLst>
                                        <p:tav tm="0">
                                          <p:val>
                                            <p:strVal val="#ppt_x+1"/>
                                          </p:val>
                                        </p:tav>
                                        <p:tav tm="100000">
                                          <p:val>
                                            <p:strVal val="#ppt_x"/>
                                          </p:val>
                                        </p:tav>
                                      </p:tavLst>
                                    </p:anim>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204"/>
                                        </p:tgtEl>
                                        <p:attrNameLst>
                                          <p:attrName>style.visibility</p:attrName>
                                        </p:attrNameLst>
                                      </p:cBhvr>
                                      <p:to>
                                        <p:strVal val="visible"/>
                                      </p:to>
                                    </p:set>
                                    <p:animEffect transition="in" filter="fade">
                                      <p:cBhvr>
                                        <p:cTn id="47" dur="1000"/>
                                        <p:tgtEl>
                                          <p:spTgt spid="20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05"/>
                                        </p:tgtEl>
                                        <p:attrNameLst>
                                          <p:attrName>style.visibility</p:attrName>
                                        </p:attrNameLst>
                                      </p:cBhvr>
                                      <p:to>
                                        <p:strVal val="visible"/>
                                      </p:to>
                                    </p:set>
                                    <p:anim calcmode="lin" valueType="num">
                                      <p:cBhvr additive="base">
                                        <p:cTn id="52" dur="1000"/>
                                        <p:tgtEl>
                                          <p:spTgt spid="205"/>
                                        </p:tgtEl>
                                        <p:attrNameLst>
                                          <p:attrName>ppt_x</p:attrName>
                                        </p:attrNameLst>
                                      </p:cBhvr>
                                      <p:tavLst>
                                        <p:tav tm="0">
                                          <p:val>
                                            <p:strVal val="#ppt_x-1"/>
                                          </p:val>
                                        </p:tav>
                                        <p:tav tm="100000">
                                          <p:val>
                                            <p:strVal val="#ppt_x"/>
                                          </p:val>
                                        </p:tav>
                                      </p:tavLst>
                                    </p:anim>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206"/>
                                        </p:tgtEl>
                                        <p:attrNameLst>
                                          <p:attrName>style.visibility</p:attrName>
                                        </p:attrNameLst>
                                      </p:cBhvr>
                                      <p:to>
                                        <p:strVal val="visible"/>
                                      </p:to>
                                    </p:set>
                                    <p:animEffect transition="in" filter="fade">
                                      <p:cBhvr>
                                        <p:cTn id="56" dur="1000"/>
                                        <p:tgtEl>
                                          <p:spTgt spid="20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07"/>
                                        </p:tgtEl>
                                        <p:attrNameLst>
                                          <p:attrName>style.visibility</p:attrName>
                                        </p:attrNameLst>
                                      </p:cBhvr>
                                      <p:to>
                                        <p:strVal val="visible"/>
                                      </p:to>
                                    </p:set>
                                    <p:anim calcmode="lin" valueType="num">
                                      <p:cBhvr additive="base">
                                        <p:cTn id="61" dur="1000"/>
                                        <p:tgtEl>
                                          <p:spTgt spid="207"/>
                                        </p:tgtEl>
                                        <p:attrNameLst>
                                          <p:attrName>ppt_x</p:attrName>
                                        </p:attrNameLst>
                                      </p:cBhvr>
                                      <p:tavLst>
                                        <p:tav tm="0">
                                          <p:val>
                                            <p:strVal val="#ppt_x-1"/>
                                          </p:val>
                                        </p:tav>
                                        <p:tav tm="100000">
                                          <p:val>
                                            <p:strVal val="#ppt_x"/>
                                          </p:val>
                                        </p:tav>
                                      </p:tavLst>
                                    </p:anim>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210"/>
                                        </p:tgtEl>
                                        <p:attrNameLst>
                                          <p:attrName>style.visibility</p:attrName>
                                        </p:attrNameLst>
                                      </p:cBhvr>
                                      <p:to>
                                        <p:strVal val="visible"/>
                                      </p:to>
                                    </p:set>
                                    <p:animEffect transition="in" filter="fade">
                                      <p:cBhvr>
                                        <p:cTn id="65" dur="1000"/>
                                        <p:tgtEl>
                                          <p:spTgt spid="210"/>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208"/>
                                        </p:tgtEl>
                                        <p:attrNameLst>
                                          <p:attrName>style.visibility</p:attrName>
                                        </p:attrNameLst>
                                      </p:cBhvr>
                                      <p:to>
                                        <p:strVal val="visible"/>
                                      </p:to>
                                    </p:set>
                                    <p:anim calcmode="lin" valueType="num">
                                      <p:cBhvr additive="base">
                                        <p:cTn id="70" dur="1000"/>
                                        <p:tgtEl>
                                          <p:spTgt spid="208"/>
                                        </p:tgtEl>
                                        <p:attrNameLst>
                                          <p:attrName>ppt_x</p:attrName>
                                        </p:attrNameLst>
                                      </p:cBhvr>
                                      <p:tavLst>
                                        <p:tav tm="0">
                                          <p:val>
                                            <p:strVal val="#ppt_x+1"/>
                                          </p:val>
                                        </p:tav>
                                        <p:tav tm="100000">
                                          <p:val>
                                            <p:strVal val="#ppt_x"/>
                                          </p:val>
                                        </p:tav>
                                      </p:tavLst>
                                    </p:anim>
                                  </p:childTnLst>
                                </p:cTn>
                              </p:par>
                            </p:childTnLst>
                          </p:cTn>
                        </p:par>
                        <p:par>
                          <p:cTn id="71" fill="hold">
                            <p:stCondLst>
                              <p:cond delay="1000"/>
                            </p:stCondLst>
                            <p:childTnLst>
                              <p:par>
                                <p:cTn id="72" presetID="10" presetClass="entr" presetSubtype="0" fill="hold" nodeType="afterEffect">
                                  <p:stCondLst>
                                    <p:cond delay="0"/>
                                  </p:stCondLst>
                                  <p:childTnLst>
                                    <p:set>
                                      <p:cBhvr>
                                        <p:cTn id="73" dur="1" fill="hold">
                                          <p:stCondLst>
                                            <p:cond delay="0"/>
                                          </p:stCondLst>
                                        </p:cTn>
                                        <p:tgtEl>
                                          <p:spTgt spid="213"/>
                                        </p:tgtEl>
                                        <p:attrNameLst>
                                          <p:attrName>style.visibility</p:attrName>
                                        </p:attrNameLst>
                                      </p:cBhvr>
                                      <p:to>
                                        <p:strVal val="visible"/>
                                      </p:to>
                                    </p:set>
                                    <p:animEffect transition="in" filter="fade">
                                      <p:cBhvr>
                                        <p:cTn id="74" dur="1000"/>
                                        <p:tgtEl>
                                          <p:spTgt spid="21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209"/>
                                        </p:tgtEl>
                                        <p:attrNameLst>
                                          <p:attrName>style.visibility</p:attrName>
                                        </p:attrNameLst>
                                      </p:cBhvr>
                                      <p:to>
                                        <p:strVal val="visible"/>
                                      </p:to>
                                    </p:set>
                                    <p:anim calcmode="lin" valueType="num">
                                      <p:cBhvr additive="base">
                                        <p:cTn id="79" dur="1000"/>
                                        <p:tgtEl>
                                          <p:spTgt spid="209"/>
                                        </p:tgtEl>
                                        <p:attrNameLst>
                                          <p:attrName>ppt_x</p:attrName>
                                        </p:attrNameLst>
                                      </p:cBhvr>
                                      <p:tavLst>
                                        <p:tav tm="0">
                                          <p:val>
                                            <p:strVal val="#ppt_x-1"/>
                                          </p:val>
                                        </p:tav>
                                        <p:tav tm="100000">
                                          <p:val>
                                            <p:strVal val="#ppt_x"/>
                                          </p:val>
                                        </p:tav>
                                      </p:tavLst>
                                    </p:anim>
                                  </p:childTnLst>
                                </p:cTn>
                              </p:par>
                            </p:childTnLst>
                          </p:cTn>
                        </p:par>
                        <p:par>
                          <p:cTn id="80" fill="hold">
                            <p:stCondLst>
                              <p:cond delay="1000"/>
                            </p:stCondLst>
                            <p:childTnLst>
                              <p:par>
                                <p:cTn id="81" presetID="10" presetClass="entr" presetSubtype="0" fill="hold" nodeType="afterEffect">
                                  <p:stCondLst>
                                    <p:cond delay="0"/>
                                  </p:stCondLst>
                                  <p:childTnLst>
                                    <p:set>
                                      <p:cBhvr>
                                        <p:cTn id="82" dur="1" fill="hold">
                                          <p:stCondLst>
                                            <p:cond delay="0"/>
                                          </p:stCondLst>
                                        </p:cTn>
                                        <p:tgtEl>
                                          <p:spTgt spid="211"/>
                                        </p:tgtEl>
                                        <p:attrNameLst>
                                          <p:attrName>style.visibility</p:attrName>
                                        </p:attrNameLst>
                                      </p:cBhvr>
                                      <p:to>
                                        <p:strVal val="visible"/>
                                      </p:to>
                                    </p:set>
                                    <p:animEffect transition="in" filter="fade">
                                      <p:cBhvr>
                                        <p:cTn id="83" dur="1000"/>
                                        <p:tgtEl>
                                          <p:spTgt spid="211"/>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nodeType="clickEffect">
                                  <p:stCondLst>
                                    <p:cond delay="0"/>
                                  </p:stCondLst>
                                  <p:childTnLst>
                                    <p:set>
                                      <p:cBhvr>
                                        <p:cTn id="87" dur="1" fill="hold">
                                          <p:stCondLst>
                                            <p:cond delay="0"/>
                                          </p:stCondLst>
                                        </p:cTn>
                                        <p:tgtEl>
                                          <p:spTgt spid="212"/>
                                        </p:tgtEl>
                                        <p:attrNameLst>
                                          <p:attrName>style.visibility</p:attrName>
                                        </p:attrNameLst>
                                      </p:cBhvr>
                                      <p:to>
                                        <p:strVal val="visible"/>
                                      </p:to>
                                    </p:set>
                                    <p:anim calcmode="lin" valueType="num">
                                      <p:cBhvr additive="base">
                                        <p:cTn id="88" dur="1000"/>
                                        <p:tgtEl>
                                          <p:spTgt spid="212"/>
                                        </p:tgtEl>
                                        <p:attrNameLst>
                                          <p:attrName>ppt_x</p:attrName>
                                        </p:attrNameLst>
                                      </p:cBhvr>
                                      <p:tavLst>
                                        <p:tav tm="0">
                                          <p:val>
                                            <p:strVal val="#ppt_x+1"/>
                                          </p:val>
                                        </p:tav>
                                        <p:tav tm="100000">
                                          <p:val>
                                            <p:strVal val="#ppt_x"/>
                                          </p:val>
                                        </p:tav>
                                      </p:tavLst>
                                    </p:anim>
                                  </p:childTnLst>
                                </p:cTn>
                              </p:par>
                            </p:childTnLst>
                          </p:cTn>
                        </p:par>
                        <p:par>
                          <p:cTn id="89" fill="hold">
                            <p:stCondLst>
                              <p:cond delay="1000"/>
                            </p:stCondLst>
                            <p:childTnLst>
                              <p:par>
                                <p:cTn id="90" presetID="10" presetClass="entr" presetSubtype="0" fill="hold" nodeType="afterEffect">
                                  <p:stCondLst>
                                    <p:cond delay="0"/>
                                  </p:stCondLst>
                                  <p:childTnLst>
                                    <p:set>
                                      <p:cBhvr>
                                        <p:cTn id="91" dur="1" fill="hold">
                                          <p:stCondLst>
                                            <p:cond delay="0"/>
                                          </p:stCondLst>
                                        </p:cTn>
                                        <p:tgtEl>
                                          <p:spTgt spid="214"/>
                                        </p:tgtEl>
                                        <p:attrNameLst>
                                          <p:attrName>style.visibility</p:attrName>
                                        </p:attrNameLst>
                                      </p:cBhvr>
                                      <p:to>
                                        <p:strVal val="visible"/>
                                      </p:to>
                                    </p:set>
                                    <p:animEffect transition="in" filter="fade">
                                      <p:cBhvr>
                                        <p:cTn id="92" dur="1000"/>
                                        <p:tgtEl>
                                          <p:spTgt spid="214"/>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215"/>
                                        </p:tgtEl>
                                        <p:attrNameLst>
                                          <p:attrName>style.visibility</p:attrName>
                                        </p:attrNameLst>
                                      </p:cBhvr>
                                      <p:to>
                                        <p:strVal val="visible"/>
                                      </p:to>
                                    </p:set>
                                    <p:anim calcmode="lin" valueType="num">
                                      <p:cBhvr additive="base">
                                        <p:cTn id="97" dur="1000"/>
                                        <p:tgtEl>
                                          <p:spTgt spid="215"/>
                                        </p:tgtEl>
                                        <p:attrNameLst>
                                          <p:attrName>ppt_x</p:attrName>
                                        </p:attrNameLst>
                                      </p:cBhvr>
                                      <p:tavLst>
                                        <p:tav tm="0">
                                          <p:val>
                                            <p:strVal val="#ppt_x-1"/>
                                          </p:val>
                                        </p:tav>
                                        <p:tav tm="100000">
                                          <p:val>
                                            <p:strVal val="#ppt_x"/>
                                          </p:val>
                                        </p:tav>
                                      </p:tavLst>
                                    </p:anim>
                                  </p:childTnLst>
                                </p:cTn>
                              </p:par>
                            </p:childTnLst>
                          </p:cTn>
                        </p:par>
                        <p:par>
                          <p:cTn id="98" fill="hold">
                            <p:stCondLst>
                              <p:cond delay="1000"/>
                            </p:stCondLst>
                            <p:childTnLst>
                              <p:par>
                                <p:cTn id="99" presetID="10" presetClass="entr" presetSubtype="0" fill="hold" nodeType="afterEffect">
                                  <p:stCondLst>
                                    <p:cond delay="0"/>
                                  </p:stCondLst>
                                  <p:childTnLst>
                                    <p:set>
                                      <p:cBhvr>
                                        <p:cTn id="100" dur="1" fill="hold">
                                          <p:stCondLst>
                                            <p:cond delay="0"/>
                                          </p:stCondLst>
                                        </p:cTn>
                                        <p:tgtEl>
                                          <p:spTgt spid="216"/>
                                        </p:tgtEl>
                                        <p:attrNameLst>
                                          <p:attrName>style.visibility</p:attrName>
                                        </p:attrNameLst>
                                      </p:cBhvr>
                                      <p:to>
                                        <p:strVal val="visible"/>
                                      </p:to>
                                    </p:set>
                                    <p:animEffect transition="in" filter="fade">
                                      <p:cBhvr>
                                        <p:cTn id="101"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8"/>
          <p:cNvSpPr txBox="1"/>
          <p:nvPr/>
        </p:nvSpPr>
        <p:spPr>
          <a:xfrm>
            <a:off x="-75" y="1610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chemeClr val="accent1"/>
                </a:solidFill>
                <a:latin typeface="Amaranth"/>
                <a:ea typeface="Amaranth"/>
                <a:cs typeface="Amaranth"/>
                <a:sym typeface="Amaranth"/>
              </a:rPr>
              <a:t>The effects of bullying</a:t>
            </a:r>
            <a:endParaRPr sz="3400">
              <a:solidFill>
                <a:schemeClr val="accent1"/>
              </a:solidFill>
              <a:latin typeface="Amaranth"/>
              <a:ea typeface="Amaranth"/>
              <a:cs typeface="Amaranth"/>
              <a:sym typeface="Amaranth"/>
            </a:endParaRPr>
          </a:p>
        </p:txBody>
      </p:sp>
      <p:pic>
        <p:nvPicPr>
          <p:cNvPr id="234" name="Google Shape;234;p38"/>
          <p:cNvPicPr preferRelativeResize="0"/>
          <p:nvPr/>
        </p:nvPicPr>
        <p:blipFill>
          <a:blip r:embed="rId3">
            <a:alphaModFix/>
          </a:blip>
          <a:stretch>
            <a:fillRect/>
          </a:stretch>
        </p:blipFill>
        <p:spPr>
          <a:xfrm>
            <a:off x="3460750" y="1525800"/>
            <a:ext cx="2193518" cy="3031501"/>
          </a:xfrm>
          <a:prstGeom prst="rect">
            <a:avLst/>
          </a:prstGeom>
          <a:noFill/>
          <a:ln>
            <a:noFill/>
          </a:ln>
        </p:spPr>
      </p:pic>
      <p:sp>
        <p:nvSpPr>
          <p:cNvPr id="235" name="Google Shape;235;p38"/>
          <p:cNvSpPr/>
          <p:nvPr/>
        </p:nvSpPr>
        <p:spPr>
          <a:xfrm>
            <a:off x="2052984" y="1412800"/>
            <a:ext cx="4996200" cy="3031500"/>
          </a:xfrm>
          <a:prstGeom prst="rect">
            <a:avLst/>
          </a:prstGeom>
          <a:noFill/>
          <a:ln w="28575" cap="flat" cmpd="sng">
            <a:solidFill>
              <a:srgbClr val="37A1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8"/>
          <p:cNvSpPr txBox="1"/>
          <p:nvPr/>
        </p:nvSpPr>
        <p:spPr>
          <a:xfrm>
            <a:off x="-75" y="7706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rgbClr val="37A1D9"/>
                </a:solidFill>
                <a:latin typeface="Amaranth"/>
                <a:ea typeface="Amaranth"/>
                <a:cs typeface="Amaranth"/>
                <a:sym typeface="Amaranth"/>
              </a:rPr>
              <a:t>Voice over/Animation </a:t>
            </a:r>
            <a:r>
              <a:rPr lang="en" sz="2200" b="1">
                <a:solidFill>
                  <a:srgbClr val="37A1D9"/>
                </a:solidFill>
                <a:latin typeface="Amaranth"/>
                <a:ea typeface="Amaranth"/>
                <a:cs typeface="Amaranth"/>
                <a:sym typeface="Amaranth"/>
              </a:rPr>
              <a:t>video</a:t>
            </a:r>
            <a:r>
              <a:rPr lang="en" sz="2200">
                <a:solidFill>
                  <a:srgbClr val="37A1D9"/>
                </a:solidFill>
                <a:latin typeface="Amaranth"/>
                <a:ea typeface="Amaranth"/>
                <a:cs typeface="Amaranth"/>
                <a:sym typeface="Amaranth"/>
              </a:rPr>
              <a:t> (1.5 mins)</a:t>
            </a:r>
            <a:endParaRPr sz="2200">
              <a:solidFill>
                <a:srgbClr val="37A1D9"/>
              </a:solidFill>
              <a:latin typeface="Amaranth"/>
              <a:ea typeface="Amaranth"/>
              <a:cs typeface="Amaranth"/>
              <a:sym typeface="Amaranth"/>
            </a:endParaRPr>
          </a:p>
          <a:p>
            <a:pPr marL="0" lvl="0" indent="0" algn="ctr" rtl="0">
              <a:spcBef>
                <a:spcPts val="0"/>
              </a:spcBef>
              <a:spcAft>
                <a:spcPts val="0"/>
              </a:spcAft>
              <a:buNone/>
            </a:pPr>
            <a:endParaRPr sz="3000">
              <a:solidFill>
                <a:srgbClr val="BA344C"/>
              </a:solidFill>
              <a:latin typeface="Amaranth"/>
              <a:ea typeface="Amaranth"/>
              <a:cs typeface="Amaranth"/>
              <a:sym typeface="Amaranth"/>
            </a:endParaRPr>
          </a:p>
        </p:txBody>
      </p:sp>
      <p:sp>
        <p:nvSpPr>
          <p:cNvPr id="237" name="Google Shape;237;p38"/>
          <p:cNvSpPr/>
          <p:nvPr/>
        </p:nvSpPr>
        <p:spPr>
          <a:xfrm>
            <a:off x="1579200" y="2464566"/>
            <a:ext cx="919800" cy="919800"/>
          </a:xfrm>
          <a:prstGeom prst="ellipse">
            <a:avLst/>
          </a:prstGeom>
          <a:solidFill>
            <a:srgbClr val="9FC5E8"/>
          </a:solidFill>
          <a:ln w="19050" cap="flat" cmpd="sng">
            <a:solidFill>
              <a:srgbClr val="37A1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8"/>
          <p:cNvSpPr/>
          <p:nvPr/>
        </p:nvSpPr>
        <p:spPr>
          <a:xfrm rot="5400000">
            <a:off x="1834200" y="2717366"/>
            <a:ext cx="536100" cy="463500"/>
          </a:xfrm>
          <a:prstGeom prst="triangle">
            <a:avLst>
              <a:gd name="adj" fmla="val 50000"/>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244" name="Google Shape;244;p39"/>
          <p:cNvSpPr txBox="1"/>
          <p:nvPr/>
        </p:nvSpPr>
        <p:spPr>
          <a:xfrm>
            <a:off x="1177500" y="4732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Do activity 3 on your worksheet</a:t>
            </a:r>
            <a:endParaRPr sz="3400">
              <a:solidFill>
                <a:srgbClr val="37A1D9"/>
              </a:solidFill>
              <a:latin typeface="Amaranth"/>
              <a:ea typeface="Amaranth"/>
              <a:cs typeface="Amaranth"/>
              <a:sym typeface="Amaranth"/>
            </a:endParaRPr>
          </a:p>
        </p:txBody>
      </p:sp>
      <p:pic>
        <p:nvPicPr>
          <p:cNvPr id="245" name="Google Shape;245;p39"/>
          <p:cNvPicPr preferRelativeResize="0"/>
          <p:nvPr/>
        </p:nvPicPr>
        <p:blipFill rotWithShape="1">
          <a:blip r:embed="rId3">
            <a:alphaModFix/>
          </a:blip>
          <a:srcRect l="31010" t="26836" r="31274" b="34219"/>
          <a:stretch/>
        </p:blipFill>
        <p:spPr>
          <a:xfrm>
            <a:off x="3501113" y="1465988"/>
            <a:ext cx="2141775" cy="2211525"/>
          </a:xfrm>
          <a:prstGeom prst="rect">
            <a:avLst/>
          </a:prstGeom>
          <a:noFill/>
          <a:ln>
            <a:noFill/>
          </a:ln>
        </p:spPr>
      </p:pic>
      <p:sp>
        <p:nvSpPr>
          <p:cNvPr id="246" name="Google Shape;246;p39"/>
          <p:cNvSpPr txBox="1"/>
          <p:nvPr/>
        </p:nvSpPr>
        <p:spPr>
          <a:xfrm>
            <a:off x="0" y="378405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37A1D9"/>
                </a:solidFill>
                <a:latin typeface="Amaranth"/>
                <a:ea typeface="Amaranth"/>
                <a:cs typeface="Amaranth"/>
                <a:sym typeface="Amaranth"/>
              </a:rPr>
              <a:t>What should Rob have done?</a:t>
            </a:r>
            <a:endParaRPr sz="2800">
              <a:solidFill>
                <a:srgbClr val="37A1D9"/>
              </a:solidFill>
              <a:latin typeface="Amaranth"/>
              <a:ea typeface="Amaranth"/>
              <a:cs typeface="Amaranth"/>
              <a:sym typeface="Amaranth"/>
            </a:endParaRPr>
          </a:p>
          <a:p>
            <a:pPr marL="0" lvl="0" indent="0" algn="ctr" rtl="0">
              <a:spcBef>
                <a:spcPts val="0"/>
              </a:spcBef>
              <a:spcAft>
                <a:spcPts val="0"/>
              </a:spcAft>
              <a:buNone/>
            </a:pPr>
            <a:endParaRPr sz="2800">
              <a:solidFill>
                <a:srgbClr val="37A1D9"/>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0"/>
          <p:cNvSpPr txBox="1"/>
          <p:nvPr/>
        </p:nvSpPr>
        <p:spPr>
          <a:xfrm>
            <a:off x="3522375" y="22669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252" name="Google Shape;252;p40"/>
          <p:cNvSpPr txBox="1"/>
          <p:nvPr/>
        </p:nvSpPr>
        <p:spPr>
          <a:xfrm>
            <a:off x="0" y="16075"/>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What to do </a:t>
            </a:r>
            <a:br>
              <a:rPr lang="en" sz="3400">
                <a:solidFill>
                  <a:srgbClr val="37A1D9"/>
                </a:solidFill>
                <a:latin typeface="Amaranth"/>
                <a:ea typeface="Amaranth"/>
                <a:cs typeface="Amaranth"/>
                <a:sym typeface="Amaranth"/>
              </a:rPr>
            </a:br>
            <a:r>
              <a:rPr lang="en" sz="3400">
                <a:solidFill>
                  <a:srgbClr val="37A1D9"/>
                </a:solidFill>
                <a:latin typeface="Amaranth"/>
                <a:ea typeface="Amaranth"/>
                <a:cs typeface="Amaranth"/>
                <a:sym typeface="Amaranth"/>
              </a:rPr>
              <a:t>when cyberbullying happens</a:t>
            </a:r>
            <a:endParaRPr sz="3400">
              <a:solidFill>
                <a:srgbClr val="37A1D9"/>
              </a:solidFill>
              <a:latin typeface="Amaranth"/>
              <a:ea typeface="Amaranth"/>
              <a:cs typeface="Amaranth"/>
              <a:sym typeface="Amaranth"/>
            </a:endParaRPr>
          </a:p>
          <a:p>
            <a:pPr marL="0" lvl="0" indent="0" algn="ctr" rtl="0">
              <a:spcBef>
                <a:spcPts val="0"/>
              </a:spcBef>
              <a:spcAft>
                <a:spcPts val="0"/>
              </a:spcAft>
              <a:buNone/>
            </a:pPr>
            <a:br>
              <a:rPr lang="en" sz="3400">
                <a:solidFill>
                  <a:srgbClr val="37A1D9"/>
                </a:solidFill>
                <a:latin typeface="Amaranth"/>
                <a:ea typeface="Amaranth"/>
                <a:cs typeface="Amaranth"/>
                <a:sym typeface="Amaranth"/>
              </a:rPr>
            </a:br>
            <a:endParaRPr sz="3400">
              <a:solidFill>
                <a:srgbClr val="37A1D9"/>
              </a:solidFill>
              <a:latin typeface="Amaranth"/>
              <a:ea typeface="Amaranth"/>
              <a:cs typeface="Amaranth"/>
              <a:sym typeface="Amaranth"/>
            </a:endParaRPr>
          </a:p>
        </p:txBody>
      </p:sp>
      <p:pic>
        <p:nvPicPr>
          <p:cNvPr id="253" name="Google Shape;253;p40"/>
          <p:cNvPicPr preferRelativeResize="0"/>
          <p:nvPr/>
        </p:nvPicPr>
        <p:blipFill rotWithShape="1">
          <a:blip r:embed="rId3">
            <a:alphaModFix/>
          </a:blip>
          <a:srcRect t="3218" b="3218"/>
          <a:stretch/>
        </p:blipFill>
        <p:spPr>
          <a:xfrm>
            <a:off x="3842150" y="1193107"/>
            <a:ext cx="1466001" cy="1461642"/>
          </a:xfrm>
          <a:prstGeom prst="rect">
            <a:avLst/>
          </a:prstGeom>
          <a:noFill/>
          <a:ln>
            <a:noFill/>
          </a:ln>
        </p:spPr>
      </p:pic>
      <p:pic>
        <p:nvPicPr>
          <p:cNvPr id="254" name="Google Shape;254;p40"/>
          <p:cNvPicPr preferRelativeResize="0"/>
          <p:nvPr/>
        </p:nvPicPr>
        <p:blipFill rotWithShape="1">
          <a:blip r:embed="rId4">
            <a:alphaModFix/>
          </a:blip>
          <a:srcRect l="3600" r="3609"/>
          <a:stretch/>
        </p:blipFill>
        <p:spPr>
          <a:xfrm>
            <a:off x="2498225" y="3092666"/>
            <a:ext cx="1499502" cy="1507076"/>
          </a:xfrm>
          <a:prstGeom prst="rect">
            <a:avLst/>
          </a:prstGeom>
          <a:noFill/>
          <a:ln>
            <a:noFill/>
          </a:ln>
        </p:spPr>
      </p:pic>
      <p:pic>
        <p:nvPicPr>
          <p:cNvPr id="255" name="Google Shape;255;p40"/>
          <p:cNvPicPr preferRelativeResize="0"/>
          <p:nvPr/>
        </p:nvPicPr>
        <p:blipFill rotWithShape="1">
          <a:blip r:embed="rId5">
            <a:alphaModFix/>
          </a:blip>
          <a:srcRect l="5547" r="5547"/>
          <a:stretch/>
        </p:blipFill>
        <p:spPr>
          <a:xfrm>
            <a:off x="6634050" y="1187725"/>
            <a:ext cx="1688274" cy="1688300"/>
          </a:xfrm>
          <a:prstGeom prst="rect">
            <a:avLst/>
          </a:prstGeom>
          <a:noFill/>
          <a:ln>
            <a:noFill/>
          </a:ln>
        </p:spPr>
      </p:pic>
      <p:sp>
        <p:nvSpPr>
          <p:cNvPr id="256" name="Google Shape;256;p40"/>
          <p:cNvSpPr txBox="1"/>
          <p:nvPr/>
        </p:nvSpPr>
        <p:spPr>
          <a:xfrm>
            <a:off x="788925" y="2543525"/>
            <a:ext cx="21579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BA344C"/>
                </a:solidFill>
                <a:latin typeface="Amaranth"/>
                <a:ea typeface="Amaranth"/>
                <a:cs typeface="Amaranth"/>
                <a:sym typeface="Amaranth"/>
              </a:rPr>
              <a:t>Save the evidence </a:t>
            </a:r>
            <a:endParaRPr sz="1500">
              <a:solidFill>
                <a:srgbClr val="BA344C"/>
              </a:solidFill>
              <a:latin typeface="Amaranth"/>
              <a:ea typeface="Amaranth"/>
              <a:cs typeface="Amaranth"/>
              <a:sym typeface="Amaranth"/>
            </a:endParaRPr>
          </a:p>
        </p:txBody>
      </p:sp>
      <p:sp>
        <p:nvSpPr>
          <p:cNvPr id="257" name="Google Shape;257;p40"/>
          <p:cNvSpPr txBox="1"/>
          <p:nvPr/>
        </p:nvSpPr>
        <p:spPr>
          <a:xfrm>
            <a:off x="3603600" y="2543525"/>
            <a:ext cx="19368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BA344C"/>
                </a:solidFill>
                <a:latin typeface="Amaranth"/>
                <a:ea typeface="Amaranth"/>
                <a:cs typeface="Amaranth"/>
                <a:sym typeface="Amaranth"/>
              </a:rPr>
              <a:t>Block/report</a:t>
            </a:r>
            <a:endParaRPr sz="1500">
              <a:solidFill>
                <a:srgbClr val="BA344C"/>
              </a:solidFill>
              <a:latin typeface="Amaranth"/>
              <a:ea typeface="Amaranth"/>
              <a:cs typeface="Amaranth"/>
              <a:sym typeface="Amaranth"/>
            </a:endParaRPr>
          </a:p>
        </p:txBody>
      </p:sp>
      <p:sp>
        <p:nvSpPr>
          <p:cNvPr id="258" name="Google Shape;258;p40"/>
          <p:cNvSpPr txBox="1"/>
          <p:nvPr/>
        </p:nvSpPr>
        <p:spPr>
          <a:xfrm>
            <a:off x="6220950" y="2543525"/>
            <a:ext cx="25128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BA344C"/>
                </a:solidFill>
                <a:latin typeface="Amaranth"/>
                <a:ea typeface="Amaranth"/>
                <a:cs typeface="Amaranth"/>
                <a:sym typeface="Amaranth"/>
              </a:rPr>
              <a:t>Tell a trusted adult, </a:t>
            </a:r>
            <a:endParaRPr sz="1500">
              <a:solidFill>
                <a:srgbClr val="BA344C"/>
              </a:solidFill>
              <a:latin typeface="Amaranth"/>
              <a:ea typeface="Amaranth"/>
              <a:cs typeface="Amaranth"/>
              <a:sym typeface="Amaranth"/>
            </a:endParaRPr>
          </a:p>
          <a:p>
            <a:pPr marL="0" lvl="0" indent="0" algn="ctr" rtl="0">
              <a:spcBef>
                <a:spcPts val="0"/>
              </a:spcBef>
              <a:spcAft>
                <a:spcPts val="0"/>
              </a:spcAft>
              <a:buNone/>
            </a:pPr>
            <a:r>
              <a:rPr lang="en" sz="1500">
                <a:solidFill>
                  <a:srgbClr val="BA344C"/>
                </a:solidFill>
                <a:latin typeface="Amaranth"/>
                <a:ea typeface="Amaranth"/>
                <a:cs typeface="Amaranth"/>
                <a:sym typeface="Amaranth"/>
              </a:rPr>
              <a:t>like your parents or teacher</a:t>
            </a:r>
            <a:endParaRPr sz="1500">
              <a:solidFill>
                <a:srgbClr val="BA344C"/>
              </a:solidFill>
              <a:latin typeface="Amaranth"/>
              <a:ea typeface="Amaranth"/>
              <a:cs typeface="Amaranth"/>
              <a:sym typeface="Amaranth"/>
            </a:endParaRPr>
          </a:p>
        </p:txBody>
      </p:sp>
      <p:sp>
        <p:nvSpPr>
          <p:cNvPr id="259" name="Google Shape;259;p40"/>
          <p:cNvSpPr txBox="1"/>
          <p:nvPr/>
        </p:nvSpPr>
        <p:spPr>
          <a:xfrm>
            <a:off x="1393925" y="4351700"/>
            <a:ext cx="36609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BA344C"/>
                </a:solidFill>
                <a:latin typeface="Amaranth"/>
                <a:ea typeface="Amaranth"/>
                <a:cs typeface="Amaranth"/>
                <a:sym typeface="Amaranth"/>
              </a:rPr>
              <a:t>In some situations, </a:t>
            </a:r>
            <a:endParaRPr sz="1500">
              <a:solidFill>
                <a:srgbClr val="BA344C"/>
              </a:solidFill>
              <a:latin typeface="Amaranth"/>
              <a:ea typeface="Amaranth"/>
              <a:cs typeface="Amaranth"/>
              <a:sym typeface="Amaranth"/>
            </a:endParaRPr>
          </a:p>
          <a:p>
            <a:pPr marL="0" lvl="0" indent="0" algn="ctr" rtl="0">
              <a:spcBef>
                <a:spcPts val="0"/>
              </a:spcBef>
              <a:spcAft>
                <a:spcPts val="0"/>
              </a:spcAft>
              <a:buNone/>
            </a:pPr>
            <a:r>
              <a:rPr lang="en" sz="1500">
                <a:solidFill>
                  <a:srgbClr val="BA344C"/>
                </a:solidFill>
                <a:latin typeface="Amaranth"/>
                <a:ea typeface="Amaranth"/>
                <a:cs typeface="Amaranth"/>
                <a:sym typeface="Amaranth"/>
              </a:rPr>
              <a:t>the guards can be involved</a:t>
            </a:r>
            <a:r>
              <a:rPr lang="en" sz="1500">
                <a:solidFill>
                  <a:srgbClr val="5ED625"/>
                </a:solidFill>
                <a:latin typeface="Amaranth"/>
                <a:ea typeface="Amaranth"/>
                <a:cs typeface="Amaranth"/>
                <a:sym typeface="Amaranth"/>
              </a:rPr>
              <a:t> </a:t>
            </a:r>
            <a:endParaRPr sz="1500">
              <a:solidFill>
                <a:srgbClr val="5ED625"/>
              </a:solidFill>
              <a:latin typeface="Amaranth"/>
              <a:ea typeface="Amaranth"/>
              <a:cs typeface="Amaranth"/>
              <a:sym typeface="Amaranth"/>
            </a:endParaRPr>
          </a:p>
        </p:txBody>
      </p:sp>
      <p:sp>
        <p:nvSpPr>
          <p:cNvPr id="260" name="Google Shape;260;p40"/>
          <p:cNvSpPr txBox="1"/>
          <p:nvPr/>
        </p:nvSpPr>
        <p:spPr>
          <a:xfrm>
            <a:off x="5037288" y="4351703"/>
            <a:ext cx="19368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BA344C"/>
                </a:solidFill>
                <a:latin typeface="Amaranth"/>
                <a:ea typeface="Amaranth"/>
                <a:cs typeface="Amaranth"/>
                <a:sym typeface="Amaranth"/>
              </a:rPr>
              <a:t>Be an upstander,</a:t>
            </a:r>
            <a:br>
              <a:rPr lang="en" sz="1500">
                <a:solidFill>
                  <a:srgbClr val="BA344C"/>
                </a:solidFill>
                <a:latin typeface="Amaranth"/>
                <a:ea typeface="Amaranth"/>
                <a:cs typeface="Amaranth"/>
                <a:sym typeface="Amaranth"/>
              </a:rPr>
            </a:br>
            <a:r>
              <a:rPr lang="en" sz="1500">
                <a:solidFill>
                  <a:srgbClr val="BA344C"/>
                </a:solidFill>
                <a:latin typeface="Amaranth"/>
                <a:ea typeface="Amaranth"/>
                <a:cs typeface="Amaranth"/>
                <a:sym typeface="Amaranth"/>
              </a:rPr>
              <a:t>not a bystander</a:t>
            </a:r>
            <a:endParaRPr sz="1500">
              <a:solidFill>
                <a:srgbClr val="BA344C"/>
              </a:solidFill>
              <a:latin typeface="Amaranth"/>
              <a:ea typeface="Amaranth"/>
              <a:cs typeface="Amaranth"/>
              <a:sym typeface="Amaranth"/>
            </a:endParaRPr>
          </a:p>
        </p:txBody>
      </p:sp>
      <p:pic>
        <p:nvPicPr>
          <p:cNvPr id="261" name="Google Shape;261;p40"/>
          <p:cNvPicPr preferRelativeResize="0"/>
          <p:nvPr/>
        </p:nvPicPr>
        <p:blipFill rotWithShape="1">
          <a:blip r:embed="rId6">
            <a:alphaModFix/>
          </a:blip>
          <a:srcRect t="5101" b="5092"/>
          <a:stretch/>
        </p:blipFill>
        <p:spPr>
          <a:xfrm>
            <a:off x="1192050" y="1267600"/>
            <a:ext cx="1317152" cy="1330350"/>
          </a:xfrm>
          <a:prstGeom prst="rect">
            <a:avLst/>
          </a:prstGeom>
          <a:noFill/>
          <a:ln>
            <a:noFill/>
          </a:ln>
        </p:spPr>
      </p:pic>
      <p:pic>
        <p:nvPicPr>
          <p:cNvPr id="262" name="Google Shape;262;p40"/>
          <p:cNvPicPr preferRelativeResize="0"/>
          <p:nvPr/>
        </p:nvPicPr>
        <p:blipFill rotWithShape="1">
          <a:blip r:embed="rId7">
            <a:alphaModFix/>
          </a:blip>
          <a:srcRect t="4599" b="-421"/>
          <a:stretch/>
        </p:blipFill>
        <p:spPr>
          <a:xfrm>
            <a:off x="5234394" y="3176975"/>
            <a:ext cx="1418405" cy="13303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additive="base">
                                        <p:cTn id="7" dur="1000"/>
                                        <p:tgtEl>
                                          <p:spTgt spid="261"/>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256"/>
                                        </p:tgtEl>
                                        <p:attrNameLst>
                                          <p:attrName>style.visibility</p:attrName>
                                        </p:attrNameLst>
                                      </p:cBhvr>
                                      <p:to>
                                        <p:strVal val="visible"/>
                                      </p:to>
                                    </p:set>
                                    <p:animEffect transition="in" filter="fade">
                                      <p:cBhvr>
                                        <p:cTn id="10" dur="1000"/>
                                        <p:tgtEl>
                                          <p:spTgt spid="25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53"/>
                                        </p:tgtEl>
                                        <p:attrNameLst>
                                          <p:attrName>style.visibility</p:attrName>
                                        </p:attrNameLst>
                                      </p:cBhvr>
                                      <p:to>
                                        <p:strVal val="visible"/>
                                      </p:to>
                                    </p:set>
                                    <p:anim calcmode="lin" valueType="num">
                                      <p:cBhvr additive="base">
                                        <p:cTn id="15" dur="1000"/>
                                        <p:tgtEl>
                                          <p:spTgt spid="253"/>
                                        </p:tgtEl>
                                        <p:attrNameLst>
                                          <p:attrName>ppt_x</p:attrName>
                                        </p:attrNameLst>
                                      </p:cBhvr>
                                      <p:tavLst>
                                        <p:tav tm="0">
                                          <p:val>
                                            <p:strVal val="#ppt_x-1"/>
                                          </p:val>
                                        </p:tav>
                                        <p:tav tm="100000">
                                          <p:val>
                                            <p:strVal val="#ppt_x"/>
                                          </p:val>
                                        </p:tav>
                                      </p:tavLst>
                                    </p:anim>
                                  </p:childTnLst>
                                </p:cTn>
                              </p:par>
                              <p:par>
                                <p:cTn id="16" presetID="10" presetClass="entr" presetSubtype="0" fill="hold" nodeType="withEffect">
                                  <p:stCondLst>
                                    <p:cond delay="0"/>
                                  </p:stCondLst>
                                  <p:childTnLst>
                                    <p:set>
                                      <p:cBhvr>
                                        <p:cTn id="17" dur="1" fill="hold">
                                          <p:stCondLst>
                                            <p:cond delay="0"/>
                                          </p:stCondLst>
                                        </p:cTn>
                                        <p:tgtEl>
                                          <p:spTgt spid="257"/>
                                        </p:tgtEl>
                                        <p:attrNameLst>
                                          <p:attrName>style.visibility</p:attrName>
                                        </p:attrNameLst>
                                      </p:cBhvr>
                                      <p:to>
                                        <p:strVal val="visible"/>
                                      </p:to>
                                    </p:set>
                                    <p:animEffect transition="in" filter="fade">
                                      <p:cBhvr>
                                        <p:cTn id="18" dur="1000"/>
                                        <p:tgtEl>
                                          <p:spTgt spid="25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55"/>
                                        </p:tgtEl>
                                        <p:attrNameLst>
                                          <p:attrName>style.visibility</p:attrName>
                                        </p:attrNameLst>
                                      </p:cBhvr>
                                      <p:to>
                                        <p:strVal val="visible"/>
                                      </p:to>
                                    </p:set>
                                    <p:anim calcmode="lin" valueType="num">
                                      <p:cBhvr additive="base">
                                        <p:cTn id="23" dur="1000"/>
                                        <p:tgtEl>
                                          <p:spTgt spid="255"/>
                                        </p:tgtEl>
                                        <p:attrNameLst>
                                          <p:attrName>ppt_x</p:attrName>
                                        </p:attrNameLst>
                                      </p:cBhvr>
                                      <p:tavLst>
                                        <p:tav tm="0">
                                          <p:val>
                                            <p:strVal val="#ppt_x-1"/>
                                          </p:val>
                                        </p:tav>
                                        <p:tav tm="100000">
                                          <p:val>
                                            <p:strVal val="#ppt_x"/>
                                          </p:val>
                                        </p:tav>
                                      </p:tavLst>
                                    </p:anim>
                                  </p:childTnLst>
                                </p:cTn>
                              </p:par>
                              <p:par>
                                <p:cTn id="24" presetID="10" presetClass="entr" presetSubtype="0" fill="hold" nodeType="withEffect">
                                  <p:stCondLst>
                                    <p:cond delay="0"/>
                                  </p:stCondLst>
                                  <p:childTnLst>
                                    <p:set>
                                      <p:cBhvr>
                                        <p:cTn id="25" dur="1" fill="hold">
                                          <p:stCondLst>
                                            <p:cond delay="0"/>
                                          </p:stCondLst>
                                        </p:cTn>
                                        <p:tgtEl>
                                          <p:spTgt spid="258"/>
                                        </p:tgtEl>
                                        <p:attrNameLst>
                                          <p:attrName>style.visibility</p:attrName>
                                        </p:attrNameLst>
                                      </p:cBhvr>
                                      <p:to>
                                        <p:strVal val="visible"/>
                                      </p:to>
                                    </p:set>
                                    <p:animEffect transition="in" filter="fade">
                                      <p:cBhvr>
                                        <p:cTn id="26" dur="1000"/>
                                        <p:tgtEl>
                                          <p:spTgt spid="25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4"/>
                                        </p:tgtEl>
                                        <p:attrNameLst>
                                          <p:attrName>style.visibility</p:attrName>
                                        </p:attrNameLst>
                                      </p:cBhvr>
                                      <p:to>
                                        <p:strVal val="visible"/>
                                      </p:to>
                                    </p:set>
                                    <p:anim calcmode="lin" valueType="num">
                                      <p:cBhvr additive="base">
                                        <p:cTn id="31" dur="1000"/>
                                        <p:tgtEl>
                                          <p:spTgt spid="254"/>
                                        </p:tgtEl>
                                        <p:attrNameLst>
                                          <p:attrName>ppt_x</p:attrName>
                                        </p:attrNameLst>
                                      </p:cBhvr>
                                      <p:tavLst>
                                        <p:tav tm="0">
                                          <p:val>
                                            <p:strVal val="#ppt_x-1"/>
                                          </p:val>
                                        </p:tav>
                                        <p:tav tm="100000">
                                          <p:val>
                                            <p:strVal val="#ppt_x"/>
                                          </p:val>
                                        </p:tav>
                                      </p:tavLst>
                                    </p:anim>
                                  </p:childTnLst>
                                </p:cTn>
                              </p:par>
                              <p:par>
                                <p:cTn id="32" presetID="10" presetClass="entr" presetSubtype="0" fill="hold" nodeType="withEffect">
                                  <p:stCondLst>
                                    <p:cond delay="0"/>
                                  </p:stCondLst>
                                  <p:childTnLst>
                                    <p:set>
                                      <p:cBhvr>
                                        <p:cTn id="33" dur="1" fill="hold">
                                          <p:stCondLst>
                                            <p:cond delay="0"/>
                                          </p:stCondLst>
                                        </p:cTn>
                                        <p:tgtEl>
                                          <p:spTgt spid="259"/>
                                        </p:tgtEl>
                                        <p:attrNameLst>
                                          <p:attrName>style.visibility</p:attrName>
                                        </p:attrNameLst>
                                      </p:cBhvr>
                                      <p:to>
                                        <p:strVal val="visible"/>
                                      </p:to>
                                    </p:set>
                                    <p:animEffect transition="in" filter="fade">
                                      <p:cBhvr>
                                        <p:cTn id="34" dur="1000"/>
                                        <p:tgtEl>
                                          <p:spTgt spid="25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62"/>
                                        </p:tgtEl>
                                        <p:attrNameLst>
                                          <p:attrName>style.visibility</p:attrName>
                                        </p:attrNameLst>
                                      </p:cBhvr>
                                      <p:to>
                                        <p:strVal val="visible"/>
                                      </p:to>
                                    </p:set>
                                    <p:anim calcmode="lin" valueType="num">
                                      <p:cBhvr additive="base">
                                        <p:cTn id="39" dur="1000"/>
                                        <p:tgtEl>
                                          <p:spTgt spid="262"/>
                                        </p:tgtEl>
                                        <p:attrNameLst>
                                          <p:attrName>ppt_x</p:attrName>
                                        </p:attrNameLst>
                                      </p:cBhvr>
                                      <p:tavLst>
                                        <p:tav tm="0">
                                          <p:val>
                                            <p:strVal val="#ppt_x-1"/>
                                          </p:val>
                                        </p:tav>
                                        <p:tav tm="100000">
                                          <p:val>
                                            <p:strVal val="#ppt_x"/>
                                          </p:val>
                                        </p:tav>
                                      </p:tavLst>
                                    </p:anim>
                                  </p:childTnLst>
                                </p:cTn>
                              </p:par>
                              <p:par>
                                <p:cTn id="40" presetID="10" presetClass="entr" presetSubtype="0" fill="hold" nodeType="withEffect">
                                  <p:stCondLst>
                                    <p:cond delay="0"/>
                                  </p:stCondLst>
                                  <p:childTnLst>
                                    <p:set>
                                      <p:cBhvr>
                                        <p:cTn id="41" dur="1" fill="hold">
                                          <p:stCondLst>
                                            <p:cond delay="0"/>
                                          </p:stCondLst>
                                        </p:cTn>
                                        <p:tgtEl>
                                          <p:spTgt spid="260"/>
                                        </p:tgtEl>
                                        <p:attrNameLst>
                                          <p:attrName>style.visibility</p:attrName>
                                        </p:attrNameLst>
                                      </p:cBhvr>
                                      <p:to>
                                        <p:strVal val="visible"/>
                                      </p:to>
                                    </p:set>
                                    <p:animEffect transition="in" filter="fade">
                                      <p:cBhvr>
                                        <p:cTn id="42"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66"/>
        <p:cNvGrpSpPr/>
        <p:nvPr/>
      </p:nvGrpSpPr>
      <p:grpSpPr>
        <a:xfrm>
          <a:off x="0" y="0"/>
          <a:ext cx="0" cy="0"/>
          <a:chOff x="0" y="0"/>
          <a:chExt cx="0" cy="0"/>
        </a:xfrm>
      </p:grpSpPr>
      <p:sp>
        <p:nvSpPr>
          <p:cNvPr id="267" name="Google Shape;267;p41"/>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268" name="Google Shape;268;p41"/>
          <p:cNvSpPr txBox="1"/>
          <p:nvPr/>
        </p:nvSpPr>
        <p:spPr>
          <a:xfrm>
            <a:off x="1177500" y="4732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How to be an upstander</a:t>
            </a:r>
            <a:endParaRPr sz="3400">
              <a:solidFill>
                <a:srgbClr val="37A1D9"/>
              </a:solidFill>
              <a:latin typeface="Amaranth"/>
              <a:ea typeface="Amaranth"/>
              <a:cs typeface="Amaranth"/>
              <a:sym typeface="Amaranth"/>
            </a:endParaRPr>
          </a:p>
        </p:txBody>
      </p:sp>
      <p:pic>
        <p:nvPicPr>
          <p:cNvPr id="269" name="Google Shape;269;p41"/>
          <p:cNvPicPr preferRelativeResize="0"/>
          <p:nvPr/>
        </p:nvPicPr>
        <p:blipFill rotWithShape="1">
          <a:blip r:embed="rId3">
            <a:alphaModFix/>
          </a:blip>
          <a:srcRect l="2005" r="2015"/>
          <a:stretch/>
        </p:blipFill>
        <p:spPr>
          <a:xfrm>
            <a:off x="3309312" y="1466002"/>
            <a:ext cx="2525375" cy="2607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73"/>
        <p:cNvGrpSpPr/>
        <p:nvPr/>
      </p:nvGrpSpPr>
      <p:grpSpPr>
        <a:xfrm>
          <a:off x="0" y="0"/>
          <a:ext cx="0" cy="0"/>
          <a:chOff x="0" y="0"/>
          <a:chExt cx="0" cy="0"/>
        </a:xfrm>
      </p:grpSpPr>
      <p:sp>
        <p:nvSpPr>
          <p:cNvPr id="274" name="Google Shape;274;p42"/>
          <p:cNvSpPr txBox="1"/>
          <p:nvPr/>
        </p:nvSpPr>
        <p:spPr>
          <a:xfrm>
            <a:off x="0" y="1509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Be an upstander</a:t>
            </a:r>
            <a:endParaRPr sz="3400">
              <a:solidFill>
                <a:srgbClr val="37A1D9"/>
              </a:solidFill>
              <a:latin typeface="Amaranth"/>
              <a:ea typeface="Amaranth"/>
              <a:cs typeface="Amaranth"/>
              <a:sym typeface="Amaranth"/>
            </a:endParaRPr>
          </a:p>
        </p:txBody>
      </p:sp>
      <p:pic>
        <p:nvPicPr>
          <p:cNvPr id="275" name="Google Shape;275;p42"/>
          <p:cNvPicPr preferRelativeResize="0"/>
          <p:nvPr/>
        </p:nvPicPr>
        <p:blipFill rotWithShape="1">
          <a:blip r:embed="rId3">
            <a:alphaModFix/>
          </a:blip>
          <a:srcRect t="27551"/>
          <a:stretch/>
        </p:blipFill>
        <p:spPr>
          <a:xfrm>
            <a:off x="7000" y="1412800"/>
            <a:ext cx="9144001" cy="3714800"/>
          </a:xfrm>
          <a:prstGeom prst="rect">
            <a:avLst/>
          </a:prstGeom>
          <a:noFill/>
          <a:ln>
            <a:noFill/>
          </a:ln>
        </p:spPr>
      </p:pic>
      <p:sp>
        <p:nvSpPr>
          <p:cNvPr id="276" name="Google Shape;276;p42"/>
          <p:cNvSpPr txBox="1"/>
          <p:nvPr/>
        </p:nvSpPr>
        <p:spPr>
          <a:xfrm>
            <a:off x="-75" y="7706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rgbClr val="37A1D9"/>
                </a:solidFill>
                <a:latin typeface="Amaranth"/>
                <a:ea typeface="Amaranth"/>
                <a:cs typeface="Amaranth"/>
                <a:sym typeface="Amaranth"/>
              </a:rPr>
              <a:t>Animation </a:t>
            </a:r>
            <a:r>
              <a:rPr lang="en" sz="2200" b="1">
                <a:solidFill>
                  <a:srgbClr val="37A1D9"/>
                </a:solidFill>
                <a:latin typeface="Amaranth"/>
                <a:ea typeface="Amaranth"/>
                <a:cs typeface="Amaranth"/>
                <a:sym typeface="Amaranth"/>
              </a:rPr>
              <a:t>video</a:t>
            </a:r>
            <a:r>
              <a:rPr lang="en" sz="2200">
                <a:solidFill>
                  <a:srgbClr val="37A1D9"/>
                </a:solidFill>
                <a:latin typeface="Amaranth"/>
                <a:ea typeface="Amaranth"/>
                <a:cs typeface="Amaranth"/>
                <a:sym typeface="Amaranth"/>
              </a:rPr>
              <a:t> (1 min)</a:t>
            </a:r>
            <a:endParaRPr sz="2200">
              <a:solidFill>
                <a:srgbClr val="37A1D9"/>
              </a:solidFill>
              <a:latin typeface="Amaranth"/>
              <a:ea typeface="Amaranth"/>
              <a:cs typeface="Amaranth"/>
              <a:sym typeface="Amaranth"/>
            </a:endParaRPr>
          </a:p>
          <a:p>
            <a:pPr marL="0" lvl="0" indent="0" algn="ctr" rtl="0">
              <a:spcBef>
                <a:spcPts val="0"/>
              </a:spcBef>
              <a:spcAft>
                <a:spcPts val="0"/>
              </a:spcAft>
              <a:buNone/>
            </a:pPr>
            <a:endParaRPr sz="3000">
              <a:solidFill>
                <a:srgbClr val="BA344C"/>
              </a:solidFill>
              <a:latin typeface="Amaranth"/>
              <a:ea typeface="Amaranth"/>
              <a:cs typeface="Amaranth"/>
              <a:sym typeface="Amaranth"/>
            </a:endParaRPr>
          </a:p>
        </p:txBody>
      </p:sp>
      <p:sp>
        <p:nvSpPr>
          <p:cNvPr id="277" name="Google Shape;277;p42"/>
          <p:cNvSpPr/>
          <p:nvPr/>
        </p:nvSpPr>
        <p:spPr>
          <a:xfrm>
            <a:off x="1930600" y="232875"/>
            <a:ext cx="919800" cy="919800"/>
          </a:xfrm>
          <a:prstGeom prst="ellipse">
            <a:avLst/>
          </a:prstGeom>
          <a:solidFill>
            <a:srgbClr val="9FC5E8"/>
          </a:solidFill>
          <a:ln w="19050" cap="flat" cmpd="sng">
            <a:solidFill>
              <a:srgbClr val="37A1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2"/>
          <p:cNvSpPr/>
          <p:nvPr/>
        </p:nvSpPr>
        <p:spPr>
          <a:xfrm rot="5400000">
            <a:off x="2185600" y="485675"/>
            <a:ext cx="536100" cy="463500"/>
          </a:xfrm>
          <a:prstGeom prst="triangle">
            <a:avLst>
              <a:gd name="adj" fmla="val 50000"/>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82"/>
        <p:cNvGrpSpPr/>
        <p:nvPr/>
      </p:nvGrpSpPr>
      <p:grpSpPr>
        <a:xfrm>
          <a:off x="0" y="0"/>
          <a:ext cx="0" cy="0"/>
          <a:chOff x="0" y="0"/>
          <a:chExt cx="0" cy="0"/>
        </a:xfrm>
      </p:grpSpPr>
      <p:sp>
        <p:nvSpPr>
          <p:cNvPr id="283" name="Google Shape;283;p43"/>
          <p:cNvSpPr txBox="1"/>
          <p:nvPr/>
        </p:nvSpPr>
        <p:spPr>
          <a:xfrm>
            <a:off x="-75" y="86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37A1D9"/>
                </a:solidFill>
                <a:latin typeface="Amaranth"/>
                <a:ea typeface="Amaranth"/>
                <a:cs typeface="Amaranth"/>
                <a:sym typeface="Amaranth"/>
              </a:rPr>
              <a:t>What would you do?</a:t>
            </a:r>
            <a:endParaRPr sz="3000">
              <a:solidFill>
                <a:srgbClr val="37A1D9"/>
              </a:solidFill>
              <a:latin typeface="Amaranth"/>
              <a:ea typeface="Amaranth"/>
              <a:cs typeface="Amaranth"/>
              <a:sym typeface="Amaranth"/>
            </a:endParaRPr>
          </a:p>
        </p:txBody>
      </p:sp>
      <p:pic>
        <p:nvPicPr>
          <p:cNvPr id="284" name="Google Shape;284;p43"/>
          <p:cNvPicPr preferRelativeResize="0"/>
          <p:nvPr/>
        </p:nvPicPr>
        <p:blipFill rotWithShape="1">
          <a:blip r:embed="rId3">
            <a:alphaModFix/>
          </a:blip>
          <a:srcRect l="-6806" t="3673" r="-6829" b="6074"/>
          <a:stretch/>
        </p:blipFill>
        <p:spPr>
          <a:xfrm>
            <a:off x="1402175" y="1162300"/>
            <a:ext cx="2507074" cy="3828803"/>
          </a:xfrm>
          <a:prstGeom prst="rect">
            <a:avLst/>
          </a:prstGeom>
          <a:noFill/>
          <a:ln>
            <a:noFill/>
          </a:ln>
        </p:spPr>
      </p:pic>
      <p:sp>
        <p:nvSpPr>
          <p:cNvPr id="285" name="Google Shape;285;p43"/>
          <p:cNvSpPr txBox="1"/>
          <p:nvPr/>
        </p:nvSpPr>
        <p:spPr>
          <a:xfrm>
            <a:off x="749400" y="581400"/>
            <a:ext cx="38367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EC8B01"/>
                </a:solidFill>
                <a:latin typeface="Amaranth"/>
                <a:ea typeface="Amaranth"/>
                <a:cs typeface="Amaranth"/>
                <a:sym typeface="Amaranth"/>
              </a:rPr>
              <a:t>Video game scenario</a:t>
            </a:r>
            <a:br>
              <a:rPr lang="en" sz="1500">
                <a:solidFill>
                  <a:srgbClr val="EC8B01"/>
                </a:solidFill>
                <a:latin typeface="Amaranth"/>
                <a:ea typeface="Amaranth"/>
                <a:cs typeface="Amaranth"/>
                <a:sym typeface="Amaranth"/>
              </a:rPr>
            </a:br>
            <a:r>
              <a:rPr lang="en" sz="1500">
                <a:solidFill>
                  <a:srgbClr val="EC8B01"/>
                </a:solidFill>
                <a:latin typeface="Amaranth"/>
                <a:ea typeface="Amaranth"/>
                <a:cs typeface="Amaranth"/>
                <a:sym typeface="Amaranth"/>
              </a:rPr>
              <a:t>(Bad example of how to intervene)</a:t>
            </a:r>
            <a:endParaRPr sz="1500">
              <a:solidFill>
                <a:srgbClr val="EC8B01"/>
              </a:solidFill>
              <a:latin typeface="Amaranth"/>
              <a:ea typeface="Amaranth"/>
              <a:cs typeface="Amaranth"/>
              <a:sym typeface="Amaranth"/>
            </a:endParaRPr>
          </a:p>
          <a:p>
            <a:pPr marL="0" lvl="0" indent="0" algn="ctr" rtl="0">
              <a:spcBef>
                <a:spcPts val="0"/>
              </a:spcBef>
              <a:spcAft>
                <a:spcPts val="0"/>
              </a:spcAft>
              <a:buNone/>
            </a:pPr>
            <a:endParaRPr sz="1700">
              <a:solidFill>
                <a:srgbClr val="EC8B01"/>
              </a:solidFill>
              <a:latin typeface="Amaranth"/>
              <a:ea typeface="Amaranth"/>
              <a:cs typeface="Amaranth"/>
              <a:sym typeface="Amaranth"/>
            </a:endParaRPr>
          </a:p>
        </p:txBody>
      </p:sp>
      <p:pic>
        <p:nvPicPr>
          <p:cNvPr id="286" name="Google Shape;286;p43"/>
          <p:cNvPicPr preferRelativeResize="0"/>
          <p:nvPr/>
        </p:nvPicPr>
        <p:blipFill rotWithShape="1">
          <a:blip r:embed="rId4">
            <a:alphaModFix/>
          </a:blip>
          <a:srcRect t="17452" b="7803"/>
          <a:stretch/>
        </p:blipFill>
        <p:spPr>
          <a:xfrm>
            <a:off x="1640925" y="1903067"/>
            <a:ext cx="1991275" cy="893025"/>
          </a:xfrm>
          <a:prstGeom prst="rect">
            <a:avLst/>
          </a:prstGeom>
          <a:noFill/>
          <a:ln>
            <a:noFill/>
          </a:ln>
        </p:spPr>
      </p:pic>
      <p:pic>
        <p:nvPicPr>
          <p:cNvPr id="287" name="Google Shape;287;p43"/>
          <p:cNvPicPr preferRelativeResize="0"/>
          <p:nvPr/>
        </p:nvPicPr>
        <p:blipFill rotWithShape="1">
          <a:blip r:embed="rId5">
            <a:alphaModFix/>
          </a:blip>
          <a:srcRect t="9077" b="11783"/>
          <a:stretch/>
        </p:blipFill>
        <p:spPr>
          <a:xfrm>
            <a:off x="1600375" y="2746300"/>
            <a:ext cx="2031824" cy="988514"/>
          </a:xfrm>
          <a:prstGeom prst="rect">
            <a:avLst/>
          </a:prstGeom>
          <a:noFill/>
          <a:ln>
            <a:noFill/>
          </a:ln>
        </p:spPr>
      </p:pic>
      <p:sp>
        <p:nvSpPr>
          <p:cNvPr id="288" name="Google Shape;288;p43"/>
          <p:cNvSpPr txBox="1"/>
          <p:nvPr/>
        </p:nvSpPr>
        <p:spPr>
          <a:xfrm>
            <a:off x="4650741" y="588758"/>
            <a:ext cx="33201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EC8B01"/>
                </a:solidFill>
                <a:latin typeface="Amaranth"/>
                <a:ea typeface="Amaranth"/>
                <a:cs typeface="Amaranth"/>
                <a:sym typeface="Amaranth"/>
              </a:rPr>
              <a:t>Whatsapp scenario</a:t>
            </a:r>
            <a:br>
              <a:rPr lang="en" sz="1500">
                <a:solidFill>
                  <a:srgbClr val="EC8B01"/>
                </a:solidFill>
                <a:latin typeface="Amaranth"/>
                <a:ea typeface="Amaranth"/>
                <a:cs typeface="Amaranth"/>
                <a:sym typeface="Amaranth"/>
              </a:rPr>
            </a:br>
            <a:r>
              <a:rPr lang="en" sz="1500">
                <a:solidFill>
                  <a:srgbClr val="EC8B01"/>
                </a:solidFill>
                <a:latin typeface="Amaranth"/>
                <a:ea typeface="Amaranth"/>
                <a:cs typeface="Amaranth"/>
                <a:sym typeface="Amaranth"/>
              </a:rPr>
              <a:t>Bad example of how to intervene</a:t>
            </a:r>
            <a:endParaRPr sz="1500">
              <a:solidFill>
                <a:srgbClr val="EC8B01"/>
              </a:solidFill>
              <a:latin typeface="Amaranth"/>
              <a:ea typeface="Amaranth"/>
              <a:cs typeface="Amaranth"/>
              <a:sym typeface="Amaranth"/>
            </a:endParaRPr>
          </a:p>
          <a:p>
            <a:pPr marL="0" lvl="0" indent="0" algn="ctr" rtl="0">
              <a:spcBef>
                <a:spcPts val="0"/>
              </a:spcBef>
              <a:spcAft>
                <a:spcPts val="0"/>
              </a:spcAft>
              <a:buNone/>
            </a:pPr>
            <a:endParaRPr sz="1500">
              <a:solidFill>
                <a:srgbClr val="EC8B01"/>
              </a:solidFill>
              <a:latin typeface="Amaranth"/>
              <a:ea typeface="Amaranth"/>
              <a:cs typeface="Amaranth"/>
              <a:sym typeface="Amaranth"/>
            </a:endParaRPr>
          </a:p>
        </p:txBody>
      </p:sp>
      <p:pic>
        <p:nvPicPr>
          <p:cNvPr id="289" name="Google Shape;289;p43"/>
          <p:cNvPicPr preferRelativeResize="0"/>
          <p:nvPr/>
        </p:nvPicPr>
        <p:blipFill rotWithShape="1">
          <a:blip r:embed="rId6">
            <a:alphaModFix/>
          </a:blip>
          <a:srcRect l="-9373" t="5410" b="3969"/>
          <a:stretch/>
        </p:blipFill>
        <p:spPr>
          <a:xfrm>
            <a:off x="4973725" y="1245647"/>
            <a:ext cx="2452499" cy="3745454"/>
          </a:xfrm>
          <a:prstGeom prst="rect">
            <a:avLst/>
          </a:prstGeom>
          <a:noFill/>
          <a:ln>
            <a:noFill/>
          </a:ln>
        </p:spPr>
      </p:pic>
      <p:pic>
        <p:nvPicPr>
          <p:cNvPr id="290" name="Google Shape;290;p43"/>
          <p:cNvPicPr preferRelativeResize="0"/>
          <p:nvPr/>
        </p:nvPicPr>
        <p:blipFill rotWithShape="1">
          <a:blip r:embed="rId7">
            <a:alphaModFix/>
          </a:blip>
          <a:srcRect l="6193" r="6202"/>
          <a:stretch/>
        </p:blipFill>
        <p:spPr>
          <a:xfrm>
            <a:off x="5362942" y="1860649"/>
            <a:ext cx="1817974" cy="1037575"/>
          </a:xfrm>
          <a:prstGeom prst="rect">
            <a:avLst/>
          </a:prstGeom>
          <a:noFill/>
          <a:ln>
            <a:noFill/>
          </a:ln>
        </p:spPr>
      </p:pic>
      <p:pic>
        <p:nvPicPr>
          <p:cNvPr id="291" name="Google Shape;291;p43"/>
          <p:cNvPicPr preferRelativeResize="0"/>
          <p:nvPr/>
        </p:nvPicPr>
        <p:blipFill rotWithShape="1">
          <a:blip r:embed="rId8">
            <a:alphaModFix/>
          </a:blip>
          <a:srcRect l="1950" r="1941"/>
          <a:stretch/>
        </p:blipFill>
        <p:spPr>
          <a:xfrm>
            <a:off x="1634225" y="3583017"/>
            <a:ext cx="2031823" cy="988514"/>
          </a:xfrm>
          <a:prstGeom prst="rect">
            <a:avLst/>
          </a:prstGeom>
          <a:noFill/>
          <a:ln>
            <a:noFill/>
          </a:ln>
        </p:spPr>
      </p:pic>
      <p:pic>
        <p:nvPicPr>
          <p:cNvPr id="292" name="Google Shape;292;p43"/>
          <p:cNvPicPr preferRelativeResize="0"/>
          <p:nvPr/>
        </p:nvPicPr>
        <p:blipFill rotWithShape="1">
          <a:blip r:embed="rId9">
            <a:alphaModFix/>
          </a:blip>
          <a:srcRect t="835" b="835"/>
          <a:stretch/>
        </p:blipFill>
        <p:spPr>
          <a:xfrm>
            <a:off x="5102226" y="2600575"/>
            <a:ext cx="2078699" cy="1186374"/>
          </a:xfrm>
          <a:prstGeom prst="rect">
            <a:avLst/>
          </a:prstGeom>
          <a:noFill/>
          <a:ln>
            <a:noFill/>
          </a:ln>
        </p:spPr>
      </p:pic>
      <p:pic>
        <p:nvPicPr>
          <p:cNvPr id="293" name="Google Shape;293;p43"/>
          <p:cNvPicPr preferRelativeResize="0"/>
          <p:nvPr/>
        </p:nvPicPr>
        <p:blipFill rotWithShape="1">
          <a:blip r:embed="rId10">
            <a:alphaModFix/>
          </a:blip>
          <a:srcRect l="7140" r="7140"/>
          <a:stretch/>
        </p:blipFill>
        <p:spPr>
          <a:xfrm>
            <a:off x="5362950" y="3460850"/>
            <a:ext cx="1732031" cy="988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500"/>
                                        <p:tgtEl>
                                          <p:spTgt spid="28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5"/>
                                        </p:tgtEl>
                                        <p:attrNameLst>
                                          <p:attrName>style.visibility</p:attrName>
                                        </p:attrNameLst>
                                      </p:cBhvr>
                                      <p:to>
                                        <p:strVal val="visible"/>
                                      </p:to>
                                    </p:set>
                                    <p:anim calcmode="lin" valueType="num">
                                      <p:cBhvr additive="base">
                                        <p:cTn id="11" dur="1000"/>
                                        <p:tgtEl>
                                          <p:spTgt spid="285"/>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4"/>
                                        </p:tgtEl>
                                        <p:attrNameLst>
                                          <p:attrName>style.visibility</p:attrName>
                                        </p:attrNameLst>
                                      </p:cBhvr>
                                      <p:to>
                                        <p:strVal val="visible"/>
                                      </p:to>
                                    </p:set>
                                    <p:animEffect transition="in" filter="fade">
                                      <p:cBhvr>
                                        <p:cTn id="16" dur="1000"/>
                                        <p:tgtEl>
                                          <p:spTgt spid="28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6"/>
                                        </p:tgtEl>
                                        <p:attrNameLst>
                                          <p:attrName>style.visibility</p:attrName>
                                        </p:attrNameLst>
                                      </p:cBhvr>
                                      <p:to>
                                        <p:strVal val="visible"/>
                                      </p:to>
                                    </p:set>
                                    <p:animEffect transition="in" filter="fade">
                                      <p:cBhvr>
                                        <p:cTn id="21" dur="1000"/>
                                        <p:tgtEl>
                                          <p:spTgt spid="28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87"/>
                                        </p:tgtEl>
                                        <p:attrNameLst>
                                          <p:attrName>style.visibility</p:attrName>
                                        </p:attrNameLst>
                                      </p:cBhvr>
                                      <p:to>
                                        <p:strVal val="visible"/>
                                      </p:to>
                                    </p:set>
                                    <p:animEffect transition="in" filter="fade">
                                      <p:cBhvr>
                                        <p:cTn id="26" dur="1000"/>
                                        <p:tgtEl>
                                          <p:spTgt spid="2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91"/>
                                        </p:tgtEl>
                                        <p:attrNameLst>
                                          <p:attrName>style.visibility</p:attrName>
                                        </p:attrNameLst>
                                      </p:cBhvr>
                                      <p:to>
                                        <p:strVal val="visible"/>
                                      </p:to>
                                    </p:set>
                                    <p:animEffect transition="in" filter="fade">
                                      <p:cBhvr>
                                        <p:cTn id="31" dur="1000"/>
                                        <p:tgtEl>
                                          <p:spTgt spid="29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288"/>
                                        </p:tgtEl>
                                        <p:attrNameLst>
                                          <p:attrName>style.visibility</p:attrName>
                                        </p:attrNameLst>
                                      </p:cBhvr>
                                      <p:to>
                                        <p:strVal val="visible"/>
                                      </p:to>
                                    </p:set>
                                    <p:anim calcmode="lin" valueType="num">
                                      <p:cBhvr additive="base">
                                        <p:cTn id="36" dur="1000"/>
                                        <p:tgtEl>
                                          <p:spTgt spid="288"/>
                                        </p:tgtEl>
                                        <p:attrNameLst>
                                          <p:attrName>ppt_x</p:attrName>
                                        </p:attrNameLst>
                                      </p:cBhvr>
                                      <p:tavLst>
                                        <p:tav tm="0">
                                          <p:val>
                                            <p:strVal val="#ppt_x+1"/>
                                          </p:val>
                                        </p:tav>
                                        <p:tav tm="100000">
                                          <p:val>
                                            <p:strVal val="#ppt_x"/>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89"/>
                                        </p:tgtEl>
                                        <p:attrNameLst>
                                          <p:attrName>style.visibility</p:attrName>
                                        </p:attrNameLst>
                                      </p:cBhvr>
                                      <p:to>
                                        <p:strVal val="visible"/>
                                      </p:to>
                                    </p:set>
                                    <p:animEffect transition="in" filter="fade">
                                      <p:cBhvr>
                                        <p:cTn id="41" dur="1000"/>
                                        <p:tgtEl>
                                          <p:spTgt spid="28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90"/>
                                        </p:tgtEl>
                                        <p:attrNameLst>
                                          <p:attrName>style.visibility</p:attrName>
                                        </p:attrNameLst>
                                      </p:cBhvr>
                                      <p:to>
                                        <p:strVal val="visible"/>
                                      </p:to>
                                    </p:set>
                                    <p:animEffect transition="in" filter="fade">
                                      <p:cBhvr>
                                        <p:cTn id="46" dur="1000"/>
                                        <p:tgtEl>
                                          <p:spTgt spid="29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2"/>
                                        </p:tgtEl>
                                        <p:attrNameLst>
                                          <p:attrName>style.visibility</p:attrName>
                                        </p:attrNameLst>
                                      </p:cBhvr>
                                      <p:to>
                                        <p:strVal val="visible"/>
                                      </p:to>
                                    </p:set>
                                    <p:animEffect transition="in" filter="fade">
                                      <p:cBhvr>
                                        <p:cTn id="51" dur="1000"/>
                                        <p:tgtEl>
                                          <p:spTgt spid="29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93"/>
                                        </p:tgtEl>
                                        <p:attrNameLst>
                                          <p:attrName>style.visibility</p:attrName>
                                        </p:attrNameLst>
                                      </p:cBhvr>
                                      <p:to>
                                        <p:strVal val="visible"/>
                                      </p:to>
                                    </p:set>
                                    <p:animEffect transition="in" filter="fade">
                                      <p:cBhvr>
                                        <p:cTn id="56"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p:nvPr/>
        </p:nvSpPr>
        <p:spPr>
          <a:xfrm>
            <a:off x="-225800" y="290450"/>
            <a:ext cx="3610500" cy="10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This is Rob</a:t>
            </a:r>
            <a:endParaRPr sz="3400">
              <a:solidFill>
                <a:srgbClr val="37A1D9"/>
              </a:solidFill>
              <a:latin typeface="Amaranth"/>
              <a:ea typeface="Amaranth"/>
              <a:cs typeface="Amaranth"/>
              <a:sym typeface="Amaranth"/>
            </a:endParaRPr>
          </a:p>
        </p:txBody>
      </p:sp>
      <p:pic>
        <p:nvPicPr>
          <p:cNvPr id="106" name="Google Shape;106;p26"/>
          <p:cNvPicPr preferRelativeResize="0"/>
          <p:nvPr/>
        </p:nvPicPr>
        <p:blipFill rotWithShape="1">
          <a:blip r:embed="rId3">
            <a:alphaModFix/>
          </a:blip>
          <a:srcRect l="2024" r="2033"/>
          <a:stretch/>
        </p:blipFill>
        <p:spPr>
          <a:xfrm>
            <a:off x="2480200" y="830266"/>
            <a:ext cx="4379403" cy="3614482"/>
          </a:xfrm>
          <a:prstGeom prst="rect">
            <a:avLst/>
          </a:prstGeom>
          <a:noFill/>
          <a:ln>
            <a:noFill/>
          </a:ln>
        </p:spPr>
      </p:pic>
      <p:pic>
        <p:nvPicPr>
          <p:cNvPr id="107" name="Google Shape;107;p26"/>
          <p:cNvPicPr preferRelativeResize="0"/>
          <p:nvPr/>
        </p:nvPicPr>
        <p:blipFill rotWithShape="1">
          <a:blip r:embed="rId4">
            <a:alphaModFix/>
          </a:blip>
          <a:srcRect t="7526" b="7526"/>
          <a:stretch/>
        </p:blipFill>
        <p:spPr>
          <a:xfrm>
            <a:off x="6801700" y="2905125"/>
            <a:ext cx="1852575" cy="1559651"/>
          </a:xfrm>
          <a:prstGeom prst="rect">
            <a:avLst/>
          </a:prstGeom>
          <a:noFill/>
          <a:ln>
            <a:noFill/>
          </a:ln>
        </p:spPr>
      </p:pic>
      <p:pic>
        <p:nvPicPr>
          <p:cNvPr id="108" name="Google Shape;108;p26"/>
          <p:cNvPicPr preferRelativeResize="0"/>
          <p:nvPr/>
        </p:nvPicPr>
        <p:blipFill rotWithShape="1">
          <a:blip r:embed="rId5">
            <a:alphaModFix/>
          </a:blip>
          <a:srcRect t="4601" b="7909"/>
          <a:stretch/>
        </p:blipFill>
        <p:spPr>
          <a:xfrm>
            <a:off x="730325" y="946625"/>
            <a:ext cx="2103451" cy="34900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1000"/>
                                        <p:tgtEl>
                                          <p:spTgt spid="10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 calcmode="lin" valueType="num">
                                      <p:cBhvr additive="base">
                                        <p:cTn id="10" dur="1000"/>
                                        <p:tgtEl>
                                          <p:spTgt spid="1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97"/>
        <p:cNvGrpSpPr/>
        <p:nvPr/>
      </p:nvGrpSpPr>
      <p:grpSpPr>
        <a:xfrm>
          <a:off x="0" y="0"/>
          <a:ext cx="0" cy="0"/>
          <a:chOff x="0" y="0"/>
          <a:chExt cx="0" cy="0"/>
        </a:xfrm>
      </p:grpSpPr>
      <p:sp>
        <p:nvSpPr>
          <p:cNvPr id="298" name="Google Shape;298;p44"/>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299" name="Google Shape;299;p44"/>
          <p:cNvSpPr txBox="1"/>
          <p:nvPr/>
        </p:nvSpPr>
        <p:spPr>
          <a:xfrm>
            <a:off x="1177500" y="4732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Do activity 4 on your worksheet</a:t>
            </a:r>
            <a:endParaRPr sz="3400">
              <a:solidFill>
                <a:srgbClr val="37A1D9"/>
              </a:solidFill>
              <a:latin typeface="Amaranth"/>
              <a:ea typeface="Amaranth"/>
              <a:cs typeface="Amaranth"/>
              <a:sym typeface="Amaranth"/>
            </a:endParaRPr>
          </a:p>
        </p:txBody>
      </p:sp>
      <p:pic>
        <p:nvPicPr>
          <p:cNvPr id="300" name="Google Shape;300;p44"/>
          <p:cNvPicPr preferRelativeResize="0"/>
          <p:nvPr/>
        </p:nvPicPr>
        <p:blipFill rotWithShape="1">
          <a:blip r:embed="rId3">
            <a:alphaModFix/>
          </a:blip>
          <a:srcRect l="31010" t="26836" r="31274" b="34219"/>
          <a:stretch/>
        </p:blipFill>
        <p:spPr>
          <a:xfrm>
            <a:off x="3501113" y="1465988"/>
            <a:ext cx="2141775" cy="2211525"/>
          </a:xfrm>
          <a:prstGeom prst="rect">
            <a:avLst/>
          </a:prstGeom>
          <a:noFill/>
          <a:ln>
            <a:noFill/>
          </a:ln>
        </p:spPr>
      </p:pic>
      <p:sp>
        <p:nvSpPr>
          <p:cNvPr id="301" name="Google Shape;301;p44"/>
          <p:cNvSpPr txBox="1"/>
          <p:nvPr/>
        </p:nvSpPr>
        <p:spPr>
          <a:xfrm>
            <a:off x="0" y="378405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solidFill>
                  <a:srgbClr val="37A1D9"/>
                </a:solidFill>
                <a:latin typeface="Amaranth"/>
                <a:ea typeface="Amaranth"/>
                <a:cs typeface="Amaranth"/>
                <a:sym typeface="Amaranth"/>
              </a:rPr>
              <a:t>How I would intervene...</a:t>
            </a:r>
            <a:endParaRPr sz="2300">
              <a:solidFill>
                <a:srgbClr val="37A1D9"/>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1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05"/>
        <p:cNvGrpSpPr/>
        <p:nvPr/>
      </p:nvGrpSpPr>
      <p:grpSpPr>
        <a:xfrm>
          <a:off x="0" y="0"/>
          <a:ext cx="0" cy="0"/>
          <a:chOff x="0" y="0"/>
          <a:chExt cx="0" cy="0"/>
        </a:xfrm>
      </p:grpSpPr>
      <p:sp>
        <p:nvSpPr>
          <p:cNvPr id="306" name="Google Shape;306;p45"/>
          <p:cNvSpPr txBox="1"/>
          <p:nvPr/>
        </p:nvSpPr>
        <p:spPr>
          <a:xfrm>
            <a:off x="-75" y="86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37A1D9"/>
                </a:solidFill>
                <a:latin typeface="Amaranth"/>
                <a:ea typeface="Amaranth"/>
                <a:cs typeface="Amaranth"/>
                <a:sym typeface="Amaranth"/>
              </a:rPr>
              <a:t>What would you do?</a:t>
            </a:r>
            <a:endParaRPr sz="3000">
              <a:solidFill>
                <a:srgbClr val="37A1D9"/>
              </a:solidFill>
              <a:latin typeface="Amaranth"/>
              <a:ea typeface="Amaranth"/>
              <a:cs typeface="Amaranth"/>
              <a:sym typeface="Amaranth"/>
            </a:endParaRPr>
          </a:p>
        </p:txBody>
      </p:sp>
      <p:pic>
        <p:nvPicPr>
          <p:cNvPr id="307" name="Google Shape;307;p45"/>
          <p:cNvPicPr preferRelativeResize="0"/>
          <p:nvPr/>
        </p:nvPicPr>
        <p:blipFill rotWithShape="1">
          <a:blip r:embed="rId3">
            <a:alphaModFix/>
          </a:blip>
          <a:srcRect l="-6806" t="3673" r="-6829" b="6074"/>
          <a:stretch/>
        </p:blipFill>
        <p:spPr>
          <a:xfrm>
            <a:off x="1402175" y="1162300"/>
            <a:ext cx="2507074" cy="3828803"/>
          </a:xfrm>
          <a:prstGeom prst="rect">
            <a:avLst/>
          </a:prstGeom>
          <a:noFill/>
          <a:ln>
            <a:noFill/>
          </a:ln>
        </p:spPr>
      </p:pic>
      <p:sp>
        <p:nvSpPr>
          <p:cNvPr id="308" name="Google Shape;308;p45"/>
          <p:cNvSpPr txBox="1"/>
          <p:nvPr/>
        </p:nvSpPr>
        <p:spPr>
          <a:xfrm>
            <a:off x="749400" y="581400"/>
            <a:ext cx="38367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EC8B01"/>
                </a:solidFill>
                <a:latin typeface="Amaranth"/>
                <a:ea typeface="Amaranth"/>
                <a:cs typeface="Amaranth"/>
                <a:sym typeface="Amaranth"/>
              </a:rPr>
              <a:t>Video game scenario-</a:t>
            </a:r>
            <a:br>
              <a:rPr lang="en" sz="1500">
                <a:solidFill>
                  <a:srgbClr val="EC8B01"/>
                </a:solidFill>
                <a:latin typeface="Amaranth"/>
                <a:ea typeface="Amaranth"/>
                <a:cs typeface="Amaranth"/>
                <a:sym typeface="Amaranth"/>
              </a:rPr>
            </a:br>
            <a:r>
              <a:rPr lang="en" sz="1500">
                <a:solidFill>
                  <a:srgbClr val="EC8B01"/>
                </a:solidFill>
                <a:latin typeface="Amaranth"/>
                <a:ea typeface="Amaranth"/>
                <a:cs typeface="Amaranth"/>
                <a:sym typeface="Amaranth"/>
              </a:rPr>
              <a:t>Good example of how to intervene</a:t>
            </a:r>
            <a:endParaRPr sz="1500">
              <a:solidFill>
                <a:srgbClr val="EC8B01"/>
              </a:solidFill>
              <a:latin typeface="Amaranth"/>
              <a:ea typeface="Amaranth"/>
              <a:cs typeface="Amaranth"/>
              <a:sym typeface="Amaranth"/>
            </a:endParaRPr>
          </a:p>
          <a:p>
            <a:pPr marL="0" lvl="0" indent="0" algn="ctr" rtl="0">
              <a:spcBef>
                <a:spcPts val="0"/>
              </a:spcBef>
              <a:spcAft>
                <a:spcPts val="0"/>
              </a:spcAft>
              <a:buNone/>
            </a:pPr>
            <a:endParaRPr sz="1700">
              <a:solidFill>
                <a:srgbClr val="EC8B01"/>
              </a:solidFill>
              <a:latin typeface="Amaranth"/>
              <a:ea typeface="Amaranth"/>
              <a:cs typeface="Amaranth"/>
              <a:sym typeface="Amaranth"/>
            </a:endParaRPr>
          </a:p>
        </p:txBody>
      </p:sp>
      <p:pic>
        <p:nvPicPr>
          <p:cNvPr id="309" name="Google Shape;309;p45"/>
          <p:cNvPicPr preferRelativeResize="0"/>
          <p:nvPr/>
        </p:nvPicPr>
        <p:blipFill rotWithShape="1">
          <a:blip r:embed="rId4">
            <a:alphaModFix/>
          </a:blip>
          <a:srcRect t="17452" b="7803"/>
          <a:stretch/>
        </p:blipFill>
        <p:spPr>
          <a:xfrm>
            <a:off x="1640925" y="2131667"/>
            <a:ext cx="1991275" cy="893025"/>
          </a:xfrm>
          <a:prstGeom prst="rect">
            <a:avLst/>
          </a:prstGeom>
          <a:noFill/>
          <a:ln>
            <a:noFill/>
          </a:ln>
        </p:spPr>
      </p:pic>
      <p:pic>
        <p:nvPicPr>
          <p:cNvPr id="310" name="Google Shape;310;p45"/>
          <p:cNvPicPr preferRelativeResize="0"/>
          <p:nvPr/>
        </p:nvPicPr>
        <p:blipFill rotWithShape="1">
          <a:blip r:embed="rId5">
            <a:alphaModFix/>
          </a:blip>
          <a:srcRect t="8333" b="8333"/>
          <a:stretch/>
        </p:blipFill>
        <p:spPr>
          <a:xfrm>
            <a:off x="1720467" y="3146599"/>
            <a:ext cx="1835534" cy="893026"/>
          </a:xfrm>
          <a:prstGeom prst="rect">
            <a:avLst/>
          </a:prstGeom>
          <a:noFill/>
          <a:ln>
            <a:noFill/>
          </a:ln>
        </p:spPr>
      </p:pic>
      <p:sp>
        <p:nvSpPr>
          <p:cNvPr id="311" name="Google Shape;311;p45"/>
          <p:cNvSpPr txBox="1"/>
          <p:nvPr/>
        </p:nvSpPr>
        <p:spPr>
          <a:xfrm>
            <a:off x="4650741" y="588758"/>
            <a:ext cx="33201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EC8B01"/>
                </a:solidFill>
                <a:latin typeface="Amaranth"/>
                <a:ea typeface="Amaranth"/>
                <a:cs typeface="Amaranth"/>
                <a:sym typeface="Amaranth"/>
              </a:rPr>
              <a:t>Whatsapp scenario-</a:t>
            </a:r>
            <a:br>
              <a:rPr lang="en" sz="1500">
                <a:solidFill>
                  <a:srgbClr val="EC8B01"/>
                </a:solidFill>
                <a:latin typeface="Amaranth"/>
                <a:ea typeface="Amaranth"/>
                <a:cs typeface="Amaranth"/>
                <a:sym typeface="Amaranth"/>
              </a:rPr>
            </a:br>
            <a:r>
              <a:rPr lang="en" sz="1500">
                <a:solidFill>
                  <a:srgbClr val="EC8B01"/>
                </a:solidFill>
                <a:latin typeface="Amaranth"/>
                <a:ea typeface="Amaranth"/>
                <a:cs typeface="Amaranth"/>
                <a:sym typeface="Amaranth"/>
              </a:rPr>
              <a:t>Good example of how to intervene</a:t>
            </a:r>
            <a:endParaRPr sz="1500">
              <a:solidFill>
                <a:srgbClr val="EC8B01"/>
              </a:solidFill>
              <a:latin typeface="Amaranth"/>
              <a:ea typeface="Amaranth"/>
              <a:cs typeface="Amaranth"/>
              <a:sym typeface="Amaranth"/>
            </a:endParaRPr>
          </a:p>
          <a:p>
            <a:pPr marL="0" lvl="0" indent="0" algn="ctr" rtl="0">
              <a:spcBef>
                <a:spcPts val="0"/>
              </a:spcBef>
              <a:spcAft>
                <a:spcPts val="0"/>
              </a:spcAft>
              <a:buNone/>
            </a:pPr>
            <a:endParaRPr sz="1500">
              <a:solidFill>
                <a:srgbClr val="EC8B01"/>
              </a:solidFill>
              <a:latin typeface="Amaranth"/>
              <a:ea typeface="Amaranth"/>
              <a:cs typeface="Amaranth"/>
              <a:sym typeface="Amaranth"/>
            </a:endParaRPr>
          </a:p>
        </p:txBody>
      </p:sp>
      <p:pic>
        <p:nvPicPr>
          <p:cNvPr id="312" name="Google Shape;312;p45"/>
          <p:cNvPicPr preferRelativeResize="0"/>
          <p:nvPr/>
        </p:nvPicPr>
        <p:blipFill rotWithShape="1">
          <a:blip r:embed="rId6">
            <a:alphaModFix/>
          </a:blip>
          <a:srcRect l="-9373" t="5410" b="3969"/>
          <a:stretch/>
        </p:blipFill>
        <p:spPr>
          <a:xfrm>
            <a:off x="4973725" y="1245647"/>
            <a:ext cx="2452499" cy="3745454"/>
          </a:xfrm>
          <a:prstGeom prst="rect">
            <a:avLst/>
          </a:prstGeom>
          <a:noFill/>
          <a:ln>
            <a:noFill/>
          </a:ln>
        </p:spPr>
      </p:pic>
      <p:pic>
        <p:nvPicPr>
          <p:cNvPr id="313" name="Google Shape;313;p45"/>
          <p:cNvPicPr preferRelativeResize="0"/>
          <p:nvPr/>
        </p:nvPicPr>
        <p:blipFill rotWithShape="1">
          <a:blip r:embed="rId7">
            <a:alphaModFix/>
          </a:blip>
          <a:srcRect l="6193" r="6202"/>
          <a:stretch/>
        </p:blipFill>
        <p:spPr>
          <a:xfrm>
            <a:off x="5362942" y="1860649"/>
            <a:ext cx="1817974" cy="1037575"/>
          </a:xfrm>
          <a:prstGeom prst="rect">
            <a:avLst/>
          </a:prstGeom>
          <a:noFill/>
          <a:ln>
            <a:noFill/>
          </a:ln>
        </p:spPr>
      </p:pic>
      <p:pic>
        <p:nvPicPr>
          <p:cNvPr id="314" name="Google Shape;314;p45"/>
          <p:cNvPicPr preferRelativeResize="0"/>
          <p:nvPr/>
        </p:nvPicPr>
        <p:blipFill rotWithShape="1">
          <a:blip r:embed="rId8">
            <a:alphaModFix/>
          </a:blip>
          <a:srcRect t="5460" b="5460"/>
          <a:stretch/>
        </p:blipFill>
        <p:spPr>
          <a:xfrm>
            <a:off x="5397100" y="2857675"/>
            <a:ext cx="1761750" cy="10054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6"/>
                                        </p:tgtEl>
                                        <p:attrNameLst>
                                          <p:attrName>style.visibility</p:attrName>
                                        </p:attrNameLst>
                                      </p:cBhvr>
                                      <p:to>
                                        <p:strVal val="visible"/>
                                      </p:to>
                                    </p:set>
                                    <p:anim calcmode="lin" valueType="num">
                                      <p:cBhvr additive="base">
                                        <p:cTn id="7" dur="500"/>
                                        <p:tgtEl>
                                          <p:spTgt spid="306"/>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08"/>
                                        </p:tgtEl>
                                        <p:attrNameLst>
                                          <p:attrName>style.visibility</p:attrName>
                                        </p:attrNameLst>
                                      </p:cBhvr>
                                      <p:to>
                                        <p:strVal val="visible"/>
                                      </p:to>
                                    </p:set>
                                    <p:anim calcmode="lin" valueType="num">
                                      <p:cBhvr additive="base">
                                        <p:cTn id="11" dur="1000"/>
                                        <p:tgtEl>
                                          <p:spTgt spid="308"/>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
                                        </p:tgtEl>
                                        <p:attrNameLst>
                                          <p:attrName>style.visibility</p:attrName>
                                        </p:attrNameLst>
                                      </p:cBhvr>
                                      <p:to>
                                        <p:strVal val="visible"/>
                                      </p:to>
                                    </p:set>
                                    <p:animEffect transition="in" filter="fade">
                                      <p:cBhvr>
                                        <p:cTn id="16" dur="1000"/>
                                        <p:tgtEl>
                                          <p:spTgt spid="30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9"/>
                                        </p:tgtEl>
                                        <p:attrNameLst>
                                          <p:attrName>style.visibility</p:attrName>
                                        </p:attrNameLst>
                                      </p:cBhvr>
                                      <p:to>
                                        <p:strVal val="visible"/>
                                      </p:to>
                                    </p:set>
                                    <p:animEffect transition="in" filter="fade">
                                      <p:cBhvr>
                                        <p:cTn id="21" dur="1000"/>
                                        <p:tgtEl>
                                          <p:spTgt spid="30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0"/>
                                        </p:tgtEl>
                                        <p:attrNameLst>
                                          <p:attrName>style.visibility</p:attrName>
                                        </p:attrNameLst>
                                      </p:cBhvr>
                                      <p:to>
                                        <p:strVal val="visible"/>
                                      </p:to>
                                    </p:set>
                                    <p:animEffect transition="in" filter="fade">
                                      <p:cBhvr>
                                        <p:cTn id="26" dur="1000"/>
                                        <p:tgtEl>
                                          <p:spTgt spid="3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11"/>
                                        </p:tgtEl>
                                        <p:attrNameLst>
                                          <p:attrName>style.visibility</p:attrName>
                                        </p:attrNameLst>
                                      </p:cBhvr>
                                      <p:to>
                                        <p:strVal val="visible"/>
                                      </p:to>
                                    </p:set>
                                    <p:anim calcmode="lin" valueType="num">
                                      <p:cBhvr additive="base">
                                        <p:cTn id="31" dur="1000"/>
                                        <p:tgtEl>
                                          <p:spTgt spid="311"/>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12"/>
                                        </p:tgtEl>
                                        <p:attrNameLst>
                                          <p:attrName>style.visibility</p:attrName>
                                        </p:attrNameLst>
                                      </p:cBhvr>
                                      <p:to>
                                        <p:strVal val="visible"/>
                                      </p:to>
                                    </p:set>
                                    <p:animEffect transition="in" filter="fade">
                                      <p:cBhvr>
                                        <p:cTn id="36" dur="1000"/>
                                        <p:tgtEl>
                                          <p:spTgt spid="3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13"/>
                                        </p:tgtEl>
                                        <p:attrNameLst>
                                          <p:attrName>style.visibility</p:attrName>
                                        </p:attrNameLst>
                                      </p:cBhvr>
                                      <p:to>
                                        <p:strVal val="visible"/>
                                      </p:to>
                                    </p:set>
                                    <p:animEffect transition="in" filter="fade">
                                      <p:cBhvr>
                                        <p:cTn id="41" dur="1000"/>
                                        <p:tgtEl>
                                          <p:spTgt spid="3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14"/>
                                        </p:tgtEl>
                                        <p:attrNameLst>
                                          <p:attrName>style.visibility</p:attrName>
                                        </p:attrNameLst>
                                      </p:cBhvr>
                                      <p:to>
                                        <p:strVal val="visible"/>
                                      </p:to>
                                    </p:set>
                                    <p:animEffect transition="in" filter="fade">
                                      <p:cBhvr>
                                        <p:cTn id="46" dur="10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26"/>
        <p:cNvGrpSpPr/>
        <p:nvPr/>
      </p:nvGrpSpPr>
      <p:grpSpPr>
        <a:xfrm>
          <a:off x="0" y="0"/>
          <a:ext cx="0" cy="0"/>
          <a:chOff x="0" y="0"/>
          <a:chExt cx="0" cy="0"/>
        </a:xfrm>
      </p:grpSpPr>
      <p:sp>
        <p:nvSpPr>
          <p:cNvPr id="327" name="Google Shape;327;p47"/>
          <p:cNvSpPr txBox="1"/>
          <p:nvPr/>
        </p:nvSpPr>
        <p:spPr>
          <a:xfrm>
            <a:off x="0" y="198900"/>
            <a:ext cx="9144000" cy="69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Upstander?</a:t>
            </a:r>
            <a:endParaRPr sz="3400">
              <a:solidFill>
                <a:srgbClr val="37A1D9"/>
              </a:solidFill>
              <a:latin typeface="Amaranth"/>
              <a:ea typeface="Amaranth"/>
              <a:cs typeface="Amaranth"/>
              <a:sym typeface="Amaranth"/>
            </a:endParaRPr>
          </a:p>
        </p:txBody>
      </p:sp>
      <p:sp>
        <p:nvSpPr>
          <p:cNvPr id="328" name="Google Shape;328;p47"/>
          <p:cNvSpPr txBox="1"/>
          <p:nvPr/>
        </p:nvSpPr>
        <p:spPr>
          <a:xfrm>
            <a:off x="963925" y="990850"/>
            <a:ext cx="6041100" cy="4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37A1D9"/>
                </a:solidFill>
                <a:latin typeface="Amaranth"/>
                <a:ea typeface="Amaranth"/>
                <a:cs typeface="Amaranth"/>
                <a:sym typeface="Amaranth"/>
              </a:rPr>
              <a:t>Unlike, unfollow</a:t>
            </a: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457200" lvl="0" indent="0" algn="ctr"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800">
              <a:solidFill>
                <a:srgbClr val="37A1D9"/>
              </a:solidFill>
              <a:latin typeface="Amaranth"/>
              <a:ea typeface="Amaranth"/>
              <a:cs typeface="Amaranth"/>
              <a:sym typeface="Amaranth"/>
            </a:endParaRPr>
          </a:p>
        </p:txBody>
      </p:sp>
      <p:sp>
        <p:nvSpPr>
          <p:cNvPr id="329" name="Google Shape;329;p47"/>
          <p:cNvSpPr txBox="1"/>
          <p:nvPr/>
        </p:nvSpPr>
        <p:spPr>
          <a:xfrm>
            <a:off x="963925" y="1607950"/>
            <a:ext cx="5901300" cy="4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37A1D9"/>
                </a:solidFill>
                <a:latin typeface="Amaranth"/>
                <a:ea typeface="Amaranth"/>
                <a:cs typeface="Amaranth"/>
                <a:sym typeface="Amaranth"/>
              </a:rPr>
              <a:t>Send a positive public message</a:t>
            </a: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457200" lvl="0" indent="0" algn="ctr"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800">
              <a:solidFill>
                <a:srgbClr val="37A1D9"/>
              </a:solidFill>
              <a:latin typeface="Amaranth"/>
              <a:ea typeface="Amaranth"/>
              <a:cs typeface="Amaranth"/>
              <a:sym typeface="Amaranth"/>
            </a:endParaRPr>
          </a:p>
        </p:txBody>
      </p:sp>
      <p:sp>
        <p:nvSpPr>
          <p:cNvPr id="330" name="Google Shape;330;p47"/>
          <p:cNvSpPr txBox="1"/>
          <p:nvPr/>
        </p:nvSpPr>
        <p:spPr>
          <a:xfrm>
            <a:off x="963925" y="2201200"/>
            <a:ext cx="61779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37A1D9"/>
                </a:solidFill>
                <a:latin typeface="Amaranth"/>
                <a:ea typeface="Amaranth"/>
                <a:cs typeface="Amaranth"/>
                <a:sym typeface="Amaranth"/>
              </a:rPr>
              <a:t>Stay calm, don’t post when you’re angry. </a:t>
            </a:r>
            <a:br>
              <a:rPr lang="en" sz="1900">
                <a:solidFill>
                  <a:srgbClr val="37A1D9"/>
                </a:solidFill>
                <a:latin typeface="Amaranth"/>
                <a:ea typeface="Amaranth"/>
                <a:cs typeface="Amaranth"/>
                <a:sym typeface="Amaranth"/>
              </a:rPr>
            </a:br>
            <a:r>
              <a:rPr lang="en" sz="1900">
                <a:solidFill>
                  <a:srgbClr val="37A1D9"/>
                </a:solidFill>
                <a:latin typeface="Amaranth"/>
                <a:ea typeface="Amaranth"/>
                <a:cs typeface="Amaranth"/>
                <a:sym typeface="Amaranth"/>
              </a:rPr>
              <a:t>Speak face to face when possible.</a:t>
            </a: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800">
              <a:solidFill>
                <a:srgbClr val="37A1D9"/>
              </a:solidFill>
              <a:latin typeface="Amaranth"/>
              <a:ea typeface="Amaranth"/>
              <a:cs typeface="Amaranth"/>
              <a:sym typeface="Amaranth"/>
            </a:endParaRPr>
          </a:p>
        </p:txBody>
      </p:sp>
      <p:sp>
        <p:nvSpPr>
          <p:cNvPr id="331" name="Google Shape;331;p47"/>
          <p:cNvSpPr/>
          <p:nvPr/>
        </p:nvSpPr>
        <p:spPr>
          <a:xfrm>
            <a:off x="461325" y="1650400"/>
            <a:ext cx="437700" cy="437700"/>
          </a:xfrm>
          <a:prstGeom prst="ellipse">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7"/>
          <p:cNvSpPr txBox="1"/>
          <p:nvPr/>
        </p:nvSpPr>
        <p:spPr>
          <a:xfrm>
            <a:off x="524319" y="1619650"/>
            <a:ext cx="3117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FFFFFF"/>
                </a:solidFill>
                <a:latin typeface="Amaranth"/>
                <a:ea typeface="Amaranth"/>
                <a:cs typeface="Amaranth"/>
                <a:sym typeface="Amaranth"/>
              </a:rPr>
              <a:t>2</a:t>
            </a:r>
            <a:endParaRPr sz="1900">
              <a:solidFill>
                <a:srgbClr val="FFFFFF"/>
              </a:solidFill>
              <a:latin typeface="Amaranth"/>
              <a:ea typeface="Amaranth"/>
              <a:cs typeface="Amaranth"/>
              <a:sym typeface="Amaranth"/>
            </a:endParaRPr>
          </a:p>
        </p:txBody>
      </p:sp>
      <p:sp>
        <p:nvSpPr>
          <p:cNvPr id="333" name="Google Shape;333;p47"/>
          <p:cNvSpPr/>
          <p:nvPr/>
        </p:nvSpPr>
        <p:spPr>
          <a:xfrm>
            <a:off x="461325" y="2331050"/>
            <a:ext cx="437700" cy="437700"/>
          </a:xfrm>
          <a:prstGeom prst="ellipse">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7"/>
          <p:cNvSpPr txBox="1"/>
          <p:nvPr/>
        </p:nvSpPr>
        <p:spPr>
          <a:xfrm>
            <a:off x="524319" y="2300300"/>
            <a:ext cx="3117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FFFFFF"/>
                </a:solidFill>
                <a:latin typeface="Amaranth"/>
                <a:ea typeface="Amaranth"/>
                <a:cs typeface="Amaranth"/>
                <a:sym typeface="Amaranth"/>
              </a:rPr>
              <a:t>3</a:t>
            </a:r>
            <a:endParaRPr sz="1900">
              <a:solidFill>
                <a:srgbClr val="FFFFFF"/>
              </a:solidFill>
              <a:latin typeface="Amaranth"/>
              <a:ea typeface="Amaranth"/>
              <a:cs typeface="Amaranth"/>
              <a:sym typeface="Amaranth"/>
            </a:endParaRPr>
          </a:p>
        </p:txBody>
      </p:sp>
      <p:sp>
        <p:nvSpPr>
          <p:cNvPr id="335" name="Google Shape;335;p47"/>
          <p:cNvSpPr/>
          <p:nvPr/>
        </p:nvSpPr>
        <p:spPr>
          <a:xfrm>
            <a:off x="461325" y="1021600"/>
            <a:ext cx="437700" cy="437700"/>
          </a:xfrm>
          <a:prstGeom prst="ellipse">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7"/>
          <p:cNvSpPr txBox="1"/>
          <p:nvPr/>
        </p:nvSpPr>
        <p:spPr>
          <a:xfrm>
            <a:off x="524319" y="1006325"/>
            <a:ext cx="311700" cy="49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a:solidFill>
                  <a:srgbClr val="FFFFFF"/>
                </a:solidFill>
                <a:latin typeface="Amaranth"/>
                <a:ea typeface="Amaranth"/>
                <a:cs typeface="Amaranth"/>
                <a:sym typeface="Amaranth"/>
              </a:rPr>
              <a:t>1</a:t>
            </a:r>
            <a:endParaRPr sz="1900">
              <a:solidFill>
                <a:srgbClr val="FFFFFF"/>
              </a:solidFill>
              <a:latin typeface="Amaranth"/>
              <a:ea typeface="Amaranth"/>
              <a:cs typeface="Amaranth"/>
              <a:sym typeface="Amaranth"/>
            </a:endParaRPr>
          </a:p>
        </p:txBody>
      </p:sp>
      <p:sp>
        <p:nvSpPr>
          <p:cNvPr id="337" name="Google Shape;337;p47"/>
          <p:cNvSpPr/>
          <p:nvPr/>
        </p:nvSpPr>
        <p:spPr>
          <a:xfrm>
            <a:off x="461325" y="3631600"/>
            <a:ext cx="437700" cy="437700"/>
          </a:xfrm>
          <a:prstGeom prst="ellipse">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7"/>
          <p:cNvSpPr txBox="1"/>
          <p:nvPr/>
        </p:nvSpPr>
        <p:spPr>
          <a:xfrm>
            <a:off x="524319" y="3600850"/>
            <a:ext cx="3117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FFFFFF"/>
                </a:solidFill>
                <a:latin typeface="Amaranth"/>
                <a:ea typeface="Amaranth"/>
                <a:cs typeface="Amaranth"/>
                <a:sym typeface="Amaranth"/>
              </a:rPr>
              <a:t>5</a:t>
            </a:r>
            <a:endParaRPr sz="1900">
              <a:solidFill>
                <a:srgbClr val="FFFFFF"/>
              </a:solidFill>
              <a:latin typeface="Amaranth"/>
              <a:ea typeface="Amaranth"/>
              <a:cs typeface="Amaranth"/>
              <a:sym typeface="Amaranth"/>
            </a:endParaRPr>
          </a:p>
        </p:txBody>
      </p:sp>
      <p:sp>
        <p:nvSpPr>
          <p:cNvPr id="339" name="Google Shape;339;p47"/>
          <p:cNvSpPr/>
          <p:nvPr/>
        </p:nvSpPr>
        <p:spPr>
          <a:xfrm>
            <a:off x="461325" y="4312250"/>
            <a:ext cx="437700" cy="437700"/>
          </a:xfrm>
          <a:prstGeom prst="ellipse">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7"/>
          <p:cNvSpPr txBox="1"/>
          <p:nvPr/>
        </p:nvSpPr>
        <p:spPr>
          <a:xfrm>
            <a:off x="524319" y="4281500"/>
            <a:ext cx="3117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FFFFFF"/>
                </a:solidFill>
                <a:latin typeface="Amaranth"/>
                <a:ea typeface="Amaranth"/>
                <a:cs typeface="Amaranth"/>
                <a:sym typeface="Amaranth"/>
              </a:rPr>
              <a:t>6</a:t>
            </a:r>
            <a:endParaRPr sz="1900">
              <a:solidFill>
                <a:srgbClr val="FFFFFF"/>
              </a:solidFill>
              <a:latin typeface="Amaranth"/>
              <a:ea typeface="Amaranth"/>
              <a:cs typeface="Amaranth"/>
              <a:sym typeface="Amaranth"/>
            </a:endParaRPr>
          </a:p>
        </p:txBody>
      </p:sp>
      <p:sp>
        <p:nvSpPr>
          <p:cNvPr id="341" name="Google Shape;341;p47"/>
          <p:cNvSpPr/>
          <p:nvPr/>
        </p:nvSpPr>
        <p:spPr>
          <a:xfrm>
            <a:off x="461325" y="3002800"/>
            <a:ext cx="437700" cy="437700"/>
          </a:xfrm>
          <a:prstGeom prst="ellipse">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7"/>
          <p:cNvSpPr txBox="1"/>
          <p:nvPr/>
        </p:nvSpPr>
        <p:spPr>
          <a:xfrm>
            <a:off x="524319" y="2987525"/>
            <a:ext cx="311700" cy="49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a:solidFill>
                  <a:srgbClr val="FFFFFF"/>
                </a:solidFill>
                <a:latin typeface="Amaranth"/>
                <a:ea typeface="Amaranth"/>
                <a:cs typeface="Amaranth"/>
                <a:sym typeface="Amaranth"/>
              </a:rPr>
              <a:t>4</a:t>
            </a:r>
            <a:endParaRPr sz="1900">
              <a:solidFill>
                <a:srgbClr val="FFFFFF"/>
              </a:solidFill>
              <a:latin typeface="Amaranth"/>
              <a:ea typeface="Amaranth"/>
              <a:cs typeface="Amaranth"/>
              <a:sym typeface="Amaranth"/>
            </a:endParaRPr>
          </a:p>
        </p:txBody>
      </p:sp>
      <p:sp>
        <p:nvSpPr>
          <p:cNvPr id="343" name="Google Shape;343;p47"/>
          <p:cNvSpPr txBox="1"/>
          <p:nvPr/>
        </p:nvSpPr>
        <p:spPr>
          <a:xfrm>
            <a:off x="963925" y="3009967"/>
            <a:ext cx="61779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37A1D9"/>
                </a:solidFill>
                <a:latin typeface="Amaranth"/>
                <a:ea typeface="Amaranth"/>
                <a:cs typeface="Amaranth"/>
                <a:sym typeface="Amaranth"/>
              </a:rPr>
              <a:t>Send a private message to contact</a:t>
            </a: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800">
              <a:solidFill>
                <a:srgbClr val="37A1D9"/>
              </a:solidFill>
              <a:latin typeface="Amaranth"/>
              <a:ea typeface="Amaranth"/>
              <a:cs typeface="Amaranth"/>
              <a:sym typeface="Amaranth"/>
            </a:endParaRPr>
          </a:p>
        </p:txBody>
      </p:sp>
      <p:sp>
        <p:nvSpPr>
          <p:cNvPr id="344" name="Google Shape;344;p47"/>
          <p:cNvSpPr txBox="1"/>
          <p:nvPr/>
        </p:nvSpPr>
        <p:spPr>
          <a:xfrm>
            <a:off x="963925" y="3572800"/>
            <a:ext cx="61779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37A1D9"/>
                </a:solidFill>
                <a:latin typeface="Amaranth"/>
                <a:ea typeface="Amaranth"/>
                <a:cs typeface="Amaranth"/>
                <a:sym typeface="Amaranth"/>
              </a:rPr>
              <a:t>Help report and block</a:t>
            </a: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800">
              <a:solidFill>
                <a:srgbClr val="37A1D9"/>
              </a:solidFill>
              <a:latin typeface="Amaranth"/>
              <a:ea typeface="Amaranth"/>
              <a:cs typeface="Amaranth"/>
              <a:sym typeface="Amaranth"/>
            </a:endParaRPr>
          </a:p>
        </p:txBody>
      </p:sp>
      <p:sp>
        <p:nvSpPr>
          <p:cNvPr id="345" name="Google Shape;345;p47"/>
          <p:cNvSpPr txBox="1"/>
          <p:nvPr/>
        </p:nvSpPr>
        <p:spPr>
          <a:xfrm>
            <a:off x="963925" y="4258600"/>
            <a:ext cx="61779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37A1D9"/>
                </a:solidFill>
                <a:latin typeface="Amaranth"/>
                <a:ea typeface="Amaranth"/>
                <a:cs typeface="Amaranth"/>
                <a:sym typeface="Amaranth"/>
              </a:rPr>
              <a:t>Tell a trusted adult</a:t>
            </a: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800">
              <a:solidFill>
                <a:srgbClr val="37A1D9"/>
              </a:solidFill>
              <a:latin typeface="Amaranth"/>
              <a:ea typeface="Amaranth"/>
              <a:cs typeface="Amaranth"/>
              <a:sym typeface="Amaranth"/>
            </a:endParaRPr>
          </a:p>
        </p:txBody>
      </p:sp>
      <p:pic>
        <p:nvPicPr>
          <p:cNvPr id="346" name="Google Shape;346;p47"/>
          <p:cNvPicPr preferRelativeResize="0"/>
          <p:nvPr/>
        </p:nvPicPr>
        <p:blipFill rotWithShape="1">
          <a:blip r:embed="rId3">
            <a:alphaModFix/>
          </a:blip>
          <a:srcRect t="4857" b="4848"/>
          <a:stretch/>
        </p:blipFill>
        <p:spPr>
          <a:xfrm>
            <a:off x="7141825" y="2571750"/>
            <a:ext cx="1459283" cy="2209599"/>
          </a:xfrm>
          <a:prstGeom prst="rect">
            <a:avLst/>
          </a:prstGeom>
          <a:noFill/>
          <a:ln>
            <a:noFill/>
          </a:ln>
        </p:spPr>
      </p:pic>
      <p:pic>
        <p:nvPicPr>
          <p:cNvPr id="347" name="Google Shape;347;p47"/>
          <p:cNvPicPr preferRelativeResize="0"/>
          <p:nvPr/>
        </p:nvPicPr>
        <p:blipFill rotWithShape="1">
          <a:blip r:embed="rId4">
            <a:alphaModFix/>
          </a:blip>
          <a:srcRect t="3319" b="6223"/>
          <a:stretch/>
        </p:blipFill>
        <p:spPr>
          <a:xfrm>
            <a:off x="5545750" y="1091175"/>
            <a:ext cx="1459274" cy="22826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1000"/>
                                        <p:tgtEl>
                                          <p:spTgt spid="32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9"/>
                                        </p:tgtEl>
                                        <p:attrNameLst>
                                          <p:attrName>style.visibility</p:attrName>
                                        </p:attrNameLst>
                                      </p:cBhvr>
                                      <p:to>
                                        <p:strVal val="visible"/>
                                      </p:to>
                                    </p:set>
                                    <p:anim calcmode="lin" valueType="num">
                                      <p:cBhvr additive="base">
                                        <p:cTn id="12" dur="1000"/>
                                        <p:tgtEl>
                                          <p:spTgt spid="329"/>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47"/>
                                        </p:tgtEl>
                                        <p:attrNameLst>
                                          <p:attrName>style.visibility</p:attrName>
                                        </p:attrNameLst>
                                      </p:cBhvr>
                                      <p:to>
                                        <p:strVal val="visible"/>
                                      </p:to>
                                    </p:set>
                                    <p:anim calcmode="lin" valueType="num">
                                      <p:cBhvr additive="base">
                                        <p:cTn id="16" dur="1000"/>
                                        <p:tgtEl>
                                          <p:spTgt spid="347"/>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30"/>
                                        </p:tgtEl>
                                        <p:attrNameLst>
                                          <p:attrName>style.visibility</p:attrName>
                                        </p:attrNameLst>
                                      </p:cBhvr>
                                      <p:to>
                                        <p:strVal val="visible"/>
                                      </p:to>
                                    </p:set>
                                    <p:anim calcmode="lin" valueType="num">
                                      <p:cBhvr additive="base">
                                        <p:cTn id="21" dur="1000"/>
                                        <p:tgtEl>
                                          <p:spTgt spid="330"/>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43"/>
                                        </p:tgtEl>
                                        <p:attrNameLst>
                                          <p:attrName>style.visibility</p:attrName>
                                        </p:attrNameLst>
                                      </p:cBhvr>
                                      <p:to>
                                        <p:strVal val="visible"/>
                                      </p:to>
                                    </p:set>
                                    <p:anim calcmode="lin" valueType="num">
                                      <p:cBhvr additive="base">
                                        <p:cTn id="26" dur="1000"/>
                                        <p:tgtEl>
                                          <p:spTgt spid="343"/>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44"/>
                                        </p:tgtEl>
                                        <p:attrNameLst>
                                          <p:attrName>style.visibility</p:attrName>
                                        </p:attrNameLst>
                                      </p:cBhvr>
                                      <p:to>
                                        <p:strVal val="visible"/>
                                      </p:to>
                                    </p:set>
                                    <p:anim calcmode="lin" valueType="num">
                                      <p:cBhvr additive="base">
                                        <p:cTn id="31" dur="1000"/>
                                        <p:tgtEl>
                                          <p:spTgt spid="344"/>
                                        </p:tgtEl>
                                        <p:attrNameLst>
                                          <p:attrName>ppt_x</p:attrName>
                                        </p:attrNameLst>
                                      </p:cBhvr>
                                      <p:tavLst>
                                        <p:tav tm="0">
                                          <p:val>
                                            <p:strVal val="#ppt_x-1"/>
                                          </p:val>
                                        </p:tav>
                                        <p:tav tm="100000">
                                          <p:val>
                                            <p:strVal val="#ppt_x"/>
                                          </p:val>
                                        </p:tav>
                                      </p:tavLst>
                                    </p:anim>
                                  </p:childTnLst>
                                </p:cTn>
                              </p:par>
                            </p:childTnLst>
                          </p:cTn>
                        </p:par>
                        <p:par>
                          <p:cTn id="32" fill="hold">
                            <p:stCondLst>
                              <p:cond delay="1000"/>
                            </p:stCondLst>
                            <p:childTnLst>
                              <p:par>
                                <p:cTn id="33" presetID="2" presetClass="entr" presetSubtype="2" fill="hold" nodeType="afterEffect">
                                  <p:stCondLst>
                                    <p:cond delay="0"/>
                                  </p:stCondLst>
                                  <p:childTnLst>
                                    <p:set>
                                      <p:cBhvr>
                                        <p:cTn id="34" dur="1" fill="hold">
                                          <p:stCondLst>
                                            <p:cond delay="0"/>
                                          </p:stCondLst>
                                        </p:cTn>
                                        <p:tgtEl>
                                          <p:spTgt spid="346"/>
                                        </p:tgtEl>
                                        <p:attrNameLst>
                                          <p:attrName>style.visibility</p:attrName>
                                        </p:attrNameLst>
                                      </p:cBhvr>
                                      <p:to>
                                        <p:strVal val="visible"/>
                                      </p:to>
                                    </p:set>
                                    <p:anim calcmode="lin" valueType="num">
                                      <p:cBhvr additive="base">
                                        <p:cTn id="35" dur="1000"/>
                                        <p:tgtEl>
                                          <p:spTgt spid="346"/>
                                        </p:tgtEl>
                                        <p:attrNameLst>
                                          <p:attrName>ppt_x</p:attrName>
                                        </p:attrNameLst>
                                      </p:cBhvr>
                                      <p:tavLst>
                                        <p:tav tm="0">
                                          <p:val>
                                            <p:strVal val="#ppt_x+1"/>
                                          </p:val>
                                        </p:tav>
                                        <p:tav tm="100000">
                                          <p:val>
                                            <p:strVal val="#ppt_x"/>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345"/>
                                        </p:tgtEl>
                                        <p:attrNameLst>
                                          <p:attrName>style.visibility</p:attrName>
                                        </p:attrNameLst>
                                      </p:cBhvr>
                                      <p:to>
                                        <p:strVal val="visible"/>
                                      </p:to>
                                    </p:set>
                                    <p:anim calcmode="lin" valueType="num">
                                      <p:cBhvr additive="base">
                                        <p:cTn id="40" dur="1000"/>
                                        <p:tgtEl>
                                          <p:spTgt spid="34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18"/>
        <p:cNvGrpSpPr/>
        <p:nvPr/>
      </p:nvGrpSpPr>
      <p:grpSpPr>
        <a:xfrm>
          <a:off x="0" y="0"/>
          <a:ext cx="0" cy="0"/>
          <a:chOff x="0" y="0"/>
          <a:chExt cx="0" cy="0"/>
        </a:xfrm>
      </p:grpSpPr>
      <p:sp>
        <p:nvSpPr>
          <p:cNvPr id="319" name="Google Shape;319;p46"/>
          <p:cNvSpPr txBox="1"/>
          <p:nvPr/>
        </p:nvSpPr>
        <p:spPr>
          <a:xfrm>
            <a:off x="0" y="46500"/>
            <a:ext cx="9144000" cy="10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Reach out and be kind</a:t>
            </a:r>
            <a:endParaRPr sz="3400">
              <a:solidFill>
                <a:srgbClr val="37A1D9"/>
              </a:solidFill>
              <a:latin typeface="Amaranth"/>
              <a:ea typeface="Amaranth"/>
              <a:cs typeface="Amaranth"/>
              <a:sym typeface="Amaranth"/>
            </a:endParaRPr>
          </a:p>
        </p:txBody>
      </p:sp>
      <p:pic>
        <p:nvPicPr>
          <p:cNvPr id="320" name="Google Shape;320;p46"/>
          <p:cNvPicPr preferRelativeResize="0"/>
          <p:nvPr/>
        </p:nvPicPr>
        <p:blipFill>
          <a:blip r:embed="rId3">
            <a:alphaModFix/>
          </a:blip>
          <a:stretch>
            <a:fillRect/>
          </a:stretch>
        </p:blipFill>
        <p:spPr>
          <a:xfrm>
            <a:off x="3200400" y="1363200"/>
            <a:ext cx="2698874" cy="2938774"/>
          </a:xfrm>
          <a:prstGeom prst="rect">
            <a:avLst/>
          </a:prstGeom>
          <a:noFill/>
          <a:ln>
            <a:noFill/>
          </a:ln>
        </p:spPr>
      </p:pic>
      <p:sp>
        <p:nvSpPr>
          <p:cNvPr id="321" name="Google Shape;321;p46"/>
          <p:cNvSpPr txBox="1"/>
          <p:nvPr/>
        </p:nvSpPr>
        <p:spPr>
          <a:xfrm>
            <a:off x="0" y="808500"/>
            <a:ext cx="9144000" cy="10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EC8B01"/>
                </a:solidFill>
                <a:latin typeface="Amaranth"/>
                <a:ea typeface="Amaranth"/>
                <a:cs typeface="Amaranth"/>
                <a:sym typeface="Amaranth"/>
              </a:rPr>
              <a:t>In a world where you can be anything...</a:t>
            </a:r>
            <a:endParaRPr sz="2800">
              <a:solidFill>
                <a:srgbClr val="EC8B01"/>
              </a:solidFill>
              <a:latin typeface="Amaranth"/>
              <a:ea typeface="Amaranth"/>
              <a:cs typeface="Amaranth"/>
              <a:sym typeface="Amaranth"/>
            </a:endParaRPr>
          </a:p>
        </p:txBody>
      </p:sp>
      <p:sp>
        <p:nvSpPr>
          <p:cNvPr id="322" name="Google Shape;322;p46"/>
          <p:cNvSpPr txBox="1"/>
          <p:nvPr/>
        </p:nvSpPr>
        <p:spPr>
          <a:xfrm>
            <a:off x="0" y="4237500"/>
            <a:ext cx="9144000" cy="10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EC8B01"/>
                </a:solidFill>
                <a:latin typeface="Amaranth"/>
                <a:ea typeface="Amaranth"/>
                <a:cs typeface="Amaranth"/>
                <a:sym typeface="Amaranth"/>
              </a:rPr>
              <a:t>Be kind! </a:t>
            </a:r>
            <a:endParaRPr sz="2800">
              <a:solidFill>
                <a:srgbClr val="EC8B01"/>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 calcmode="lin" valueType="num">
                                      <p:cBhvr additive="base">
                                        <p:cTn id="7" dur="1000"/>
                                        <p:tgtEl>
                                          <p:spTgt spid="321"/>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20"/>
                                        </p:tgtEl>
                                        <p:attrNameLst>
                                          <p:attrName>style.visibility</p:attrName>
                                        </p:attrNameLst>
                                      </p:cBhvr>
                                      <p:to>
                                        <p:strVal val="visible"/>
                                      </p:to>
                                    </p:set>
                                    <p:animEffect transition="in" filter="fade">
                                      <p:cBhvr>
                                        <p:cTn id="11" dur="1000"/>
                                        <p:tgtEl>
                                          <p:spTgt spid="320"/>
                                        </p:tgtEl>
                                      </p:cBhvr>
                                    </p:animEffect>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322"/>
                                        </p:tgtEl>
                                        <p:attrNameLst>
                                          <p:attrName>style.visibility</p:attrName>
                                        </p:attrNameLst>
                                      </p:cBhvr>
                                      <p:to>
                                        <p:strVal val="visible"/>
                                      </p:to>
                                    </p:set>
                                    <p:anim calcmode="lin" valueType="num">
                                      <p:cBhvr additive="base">
                                        <p:cTn id="15" dur="1000"/>
                                        <p:tgtEl>
                                          <p:spTgt spid="32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51"/>
        <p:cNvGrpSpPr/>
        <p:nvPr/>
      </p:nvGrpSpPr>
      <p:grpSpPr>
        <a:xfrm>
          <a:off x="0" y="0"/>
          <a:ext cx="0" cy="0"/>
          <a:chOff x="0" y="0"/>
          <a:chExt cx="0" cy="0"/>
        </a:xfrm>
      </p:grpSpPr>
      <p:sp>
        <p:nvSpPr>
          <p:cNvPr id="352" name="Google Shape;352;p48"/>
          <p:cNvSpPr txBox="1"/>
          <p:nvPr/>
        </p:nvSpPr>
        <p:spPr>
          <a:xfrm>
            <a:off x="0" y="198900"/>
            <a:ext cx="9144000" cy="69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Top tips:</a:t>
            </a:r>
            <a:endParaRPr sz="3400">
              <a:solidFill>
                <a:srgbClr val="37A1D9"/>
              </a:solidFill>
              <a:latin typeface="Amaranth"/>
              <a:ea typeface="Amaranth"/>
              <a:cs typeface="Amaranth"/>
              <a:sym typeface="Amaranth"/>
            </a:endParaRPr>
          </a:p>
        </p:txBody>
      </p:sp>
      <p:sp>
        <p:nvSpPr>
          <p:cNvPr id="353" name="Google Shape;353;p48"/>
          <p:cNvSpPr txBox="1"/>
          <p:nvPr/>
        </p:nvSpPr>
        <p:spPr>
          <a:xfrm>
            <a:off x="2259324" y="1219450"/>
            <a:ext cx="6814337" cy="4302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rgbClr val="37A1D9"/>
              </a:buClr>
              <a:buSzPts val="1900"/>
              <a:buFont typeface="Amaranth"/>
              <a:buChar char="●"/>
            </a:pPr>
            <a:r>
              <a:rPr lang="en" sz="1900" b="1" dirty="0">
                <a:solidFill>
                  <a:srgbClr val="37A1D9"/>
                </a:solidFill>
                <a:latin typeface="Amaranth"/>
                <a:ea typeface="Amaranth"/>
                <a:cs typeface="Amaranth"/>
                <a:sym typeface="Amaranth"/>
              </a:rPr>
              <a:t>Count to 10</a:t>
            </a:r>
            <a:r>
              <a:rPr lang="en" sz="1900" dirty="0">
                <a:solidFill>
                  <a:srgbClr val="37A1D9"/>
                </a:solidFill>
                <a:latin typeface="Amaranth"/>
                <a:ea typeface="Amaranth"/>
                <a:cs typeface="Amaranth"/>
                <a:sym typeface="Amaranth"/>
              </a:rPr>
              <a:t>; don’t post when you’re angry, speak in person</a:t>
            </a:r>
            <a:endParaRPr sz="1900" dirty="0">
              <a:solidFill>
                <a:srgbClr val="37A1D9"/>
              </a:solidFill>
              <a:latin typeface="Amaranth"/>
              <a:ea typeface="Amaranth"/>
              <a:cs typeface="Amaranth"/>
              <a:sym typeface="Amaranth"/>
            </a:endParaRPr>
          </a:p>
          <a:p>
            <a:pPr marL="0" lvl="0" indent="0" algn="l" rtl="0">
              <a:spcBef>
                <a:spcPts val="0"/>
              </a:spcBef>
              <a:spcAft>
                <a:spcPts val="0"/>
              </a:spcAft>
              <a:buNone/>
            </a:pPr>
            <a:endParaRPr sz="1900" dirty="0">
              <a:solidFill>
                <a:srgbClr val="37A1D9"/>
              </a:solidFill>
              <a:latin typeface="Amaranth"/>
              <a:ea typeface="Amaranth"/>
              <a:cs typeface="Amaranth"/>
              <a:sym typeface="Amaranth"/>
            </a:endParaRPr>
          </a:p>
          <a:p>
            <a:pPr marL="457200" lvl="0" indent="0" algn="ctr" rtl="0">
              <a:spcBef>
                <a:spcPts val="0"/>
              </a:spcBef>
              <a:spcAft>
                <a:spcPts val="0"/>
              </a:spcAft>
              <a:buNone/>
            </a:pPr>
            <a:endParaRPr sz="1900" dirty="0">
              <a:solidFill>
                <a:srgbClr val="37A1D9"/>
              </a:solidFill>
              <a:latin typeface="Amaranth"/>
              <a:ea typeface="Amaranth"/>
              <a:cs typeface="Amaranth"/>
              <a:sym typeface="Amaranth"/>
            </a:endParaRPr>
          </a:p>
          <a:p>
            <a:pPr marL="0" lvl="0" indent="0" algn="ctr" rtl="0">
              <a:spcBef>
                <a:spcPts val="0"/>
              </a:spcBef>
              <a:spcAft>
                <a:spcPts val="0"/>
              </a:spcAft>
              <a:buNone/>
            </a:pPr>
            <a:endParaRPr sz="800" dirty="0">
              <a:solidFill>
                <a:srgbClr val="37A1D9"/>
              </a:solidFill>
              <a:latin typeface="Amaranth"/>
              <a:ea typeface="Amaranth"/>
              <a:cs typeface="Amaranth"/>
              <a:sym typeface="Amaranth"/>
            </a:endParaRPr>
          </a:p>
        </p:txBody>
      </p:sp>
      <p:sp>
        <p:nvSpPr>
          <p:cNvPr id="354" name="Google Shape;354;p48"/>
          <p:cNvSpPr txBox="1"/>
          <p:nvPr/>
        </p:nvSpPr>
        <p:spPr>
          <a:xfrm>
            <a:off x="2259325" y="1836550"/>
            <a:ext cx="7263000" cy="4302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rgbClr val="37A1D9"/>
              </a:buClr>
              <a:buSzPts val="1900"/>
              <a:buFont typeface="Amaranth"/>
              <a:buChar char="●"/>
            </a:pPr>
            <a:r>
              <a:rPr lang="en" sz="1900" b="1">
                <a:solidFill>
                  <a:srgbClr val="37A1D9"/>
                </a:solidFill>
                <a:latin typeface="Amaranth"/>
                <a:ea typeface="Amaranth"/>
                <a:cs typeface="Amaranth"/>
                <a:sym typeface="Amaranth"/>
              </a:rPr>
              <a:t>Think before you post</a:t>
            </a:r>
            <a:r>
              <a:rPr lang="en" sz="1900">
                <a:solidFill>
                  <a:srgbClr val="37A1D9"/>
                </a:solidFill>
                <a:latin typeface="Amaranth"/>
                <a:ea typeface="Amaranth"/>
                <a:cs typeface="Amaranth"/>
                <a:sym typeface="Amaranth"/>
              </a:rPr>
              <a:t>; things can be misunderstood online</a:t>
            </a: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457200" lvl="0" indent="0" algn="ctr"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800">
              <a:solidFill>
                <a:srgbClr val="37A1D9"/>
              </a:solidFill>
              <a:latin typeface="Amaranth"/>
              <a:ea typeface="Amaranth"/>
              <a:cs typeface="Amaranth"/>
              <a:sym typeface="Amaranth"/>
            </a:endParaRPr>
          </a:p>
        </p:txBody>
      </p:sp>
      <p:sp>
        <p:nvSpPr>
          <p:cNvPr id="355" name="Google Shape;355;p48"/>
          <p:cNvSpPr txBox="1"/>
          <p:nvPr/>
        </p:nvSpPr>
        <p:spPr>
          <a:xfrm>
            <a:off x="2259325" y="2429800"/>
            <a:ext cx="7113300" cy="7620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rgbClr val="37A1D9"/>
              </a:buClr>
              <a:buSzPts val="1900"/>
              <a:buFont typeface="Amaranth"/>
              <a:buChar char="●"/>
            </a:pPr>
            <a:r>
              <a:rPr lang="en" sz="1900" b="1">
                <a:solidFill>
                  <a:srgbClr val="37A1D9"/>
                </a:solidFill>
                <a:latin typeface="Amaranth"/>
                <a:ea typeface="Amaranth"/>
                <a:cs typeface="Amaranth"/>
                <a:sym typeface="Amaranth"/>
              </a:rPr>
              <a:t>Be a good friend online</a:t>
            </a:r>
            <a:r>
              <a:rPr lang="en" sz="1900">
                <a:solidFill>
                  <a:srgbClr val="37A1D9"/>
                </a:solidFill>
                <a:latin typeface="Amaranth"/>
                <a:ea typeface="Amaranth"/>
                <a:cs typeface="Amaranth"/>
                <a:sym typeface="Amaranth"/>
              </a:rPr>
              <a:t>; be an upstander not a bystander</a:t>
            </a: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800">
              <a:solidFill>
                <a:srgbClr val="37A1D9"/>
              </a:solidFill>
              <a:latin typeface="Amaranth"/>
              <a:ea typeface="Amaranth"/>
              <a:cs typeface="Amaranth"/>
              <a:sym typeface="Amaranth"/>
            </a:endParaRPr>
          </a:p>
        </p:txBody>
      </p:sp>
      <p:sp>
        <p:nvSpPr>
          <p:cNvPr id="356" name="Google Shape;356;p48"/>
          <p:cNvSpPr txBox="1"/>
          <p:nvPr/>
        </p:nvSpPr>
        <p:spPr>
          <a:xfrm>
            <a:off x="2259325" y="3009967"/>
            <a:ext cx="6177900" cy="4992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rgbClr val="37A1D9"/>
              </a:buClr>
              <a:buSzPts val="1900"/>
              <a:buFont typeface="Amaranth"/>
              <a:buChar char="●"/>
            </a:pPr>
            <a:r>
              <a:rPr lang="en" sz="1900" b="1">
                <a:solidFill>
                  <a:srgbClr val="37A1D9"/>
                </a:solidFill>
                <a:latin typeface="Amaranth"/>
                <a:ea typeface="Amaranth"/>
                <a:cs typeface="Amaranth"/>
                <a:sym typeface="Amaranth"/>
              </a:rPr>
              <a:t>Reach out and be kind</a:t>
            </a:r>
            <a:r>
              <a:rPr lang="en" sz="1900">
                <a:solidFill>
                  <a:srgbClr val="37A1D9"/>
                </a:solidFill>
                <a:latin typeface="Amaranth"/>
                <a:ea typeface="Amaranth"/>
                <a:cs typeface="Amaranth"/>
                <a:sym typeface="Amaranth"/>
              </a:rPr>
              <a:t>; block and report hate online</a:t>
            </a: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800">
              <a:solidFill>
                <a:srgbClr val="37A1D9"/>
              </a:solidFill>
              <a:latin typeface="Amaranth"/>
              <a:ea typeface="Amaranth"/>
              <a:cs typeface="Amaranth"/>
              <a:sym typeface="Amaranth"/>
            </a:endParaRPr>
          </a:p>
        </p:txBody>
      </p:sp>
      <p:sp>
        <p:nvSpPr>
          <p:cNvPr id="357" name="Google Shape;357;p48"/>
          <p:cNvSpPr txBox="1"/>
          <p:nvPr/>
        </p:nvSpPr>
        <p:spPr>
          <a:xfrm>
            <a:off x="2259325" y="3649000"/>
            <a:ext cx="6990600" cy="4992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rgbClr val="37A1D9"/>
              </a:buClr>
              <a:buSzPts val="1900"/>
              <a:buFont typeface="Amaranth"/>
              <a:buChar char="●"/>
            </a:pPr>
            <a:r>
              <a:rPr lang="en" sz="1900">
                <a:solidFill>
                  <a:srgbClr val="37A1D9"/>
                </a:solidFill>
                <a:latin typeface="Amaranth"/>
                <a:ea typeface="Amaranth"/>
                <a:cs typeface="Amaranth"/>
                <a:sym typeface="Amaranth"/>
              </a:rPr>
              <a:t>Bullying and online bullying is repeated and on purpose, </a:t>
            </a:r>
            <a:br>
              <a:rPr lang="en" sz="1900">
                <a:solidFill>
                  <a:srgbClr val="37A1D9"/>
                </a:solidFill>
                <a:latin typeface="Amaranth"/>
                <a:ea typeface="Amaranth"/>
                <a:cs typeface="Amaranth"/>
                <a:sym typeface="Amaranth"/>
              </a:rPr>
            </a:br>
            <a:r>
              <a:rPr lang="en" sz="1900">
                <a:solidFill>
                  <a:srgbClr val="37A1D9"/>
                </a:solidFill>
                <a:latin typeface="Amaranth"/>
                <a:ea typeface="Amaranth"/>
                <a:cs typeface="Amaranth"/>
                <a:sym typeface="Amaranth"/>
              </a:rPr>
              <a:t>it can ruin lives, </a:t>
            </a:r>
            <a:r>
              <a:rPr lang="en" sz="1900" b="1">
                <a:solidFill>
                  <a:srgbClr val="37A1D9"/>
                </a:solidFill>
                <a:latin typeface="Amaranth"/>
                <a:ea typeface="Amaranth"/>
                <a:cs typeface="Amaranth"/>
                <a:sym typeface="Amaranth"/>
              </a:rPr>
              <a:t>BE KIND ONLINE</a:t>
            </a:r>
            <a:endParaRPr sz="1900" b="1">
              <a:solidFill>
                <a:srgbClr val="37A1D9"/>
              </a:solidFill>
              <a:latin typeface="Amaranth"/>
              <a:ea typeface="Amaranth"/>
              <a:cs typeface="Amaranth"/>
              <a:sym typeface="Amaranth"/>
            </a:endParaRPr>
          </a:p>
          <a:p>
            <a:pPr marL="457200" lvl="0" indent="0" algn="l" rtl="0">
              <a:spcBef>
                <a:spcPts val="0"/>
              </a:spcBef>
              <a:spcAft>
                <a:spcPts val="0"/>
              </a:spcAft>
              <a:buNone/>
            </a:pPr>
            <a:endParaRPr sz="1900">
              <a:solidFill>
                <a:srgbClr val="37A1D9"/>
              </a:solidFill>
              <a:latin typeface="Amaranth"/>
              <a:ea typeface="Amaranth"/>
              <a:cs typeface="Amaranth"/>
              <a:sym typeface="Amaranth"/>
            </a:endParaRPr>
          </a:p>
          <a:p>
            <a:pPr marL="457200" lvl="0" indent="0" algn="l" rtl="0">
              <a:spcBef>
                <a:spcPts val="0"/>
              </a:spcBef>
              <a:spcAft>
                <a:spcPts val="0"/>
              </a:spcAft>
              <a:buNone/>
            </a:pPr>
            <a:endParaRPr sz="1900">
              <a:solidFill>
                <a:srgbClr val="37A1D9"/>
              </a:solidFill>
              <a:latin typeface="Amaranth"/>
              <a:ea typeface="Amaranth"/>
              <a:cs typeface="Amaranth"/>
              <a:sym typeface="Amaranth"/>
            </a:endParaRPr>
          </a:p>
          <a:p>
            <a:pPr marL="457200" lvl="0" indent="0" algn="l" rtl="0">
              <a:spcBef>
                <a:spcPts val="0"/>
              </a:spcBef>
              <a:spcAft>
                <a:spcPts val="0"/>
              </a:spcAft>
              <a:buNone/>
            </a:pPr>
            <a:endParaRPr sz="1900">
              <a:solidFill>
                <a:srgbClr val="37A1D9"/>
              </a:solidFill>
              <a:latin typeface="Amaranth"/>
              <a:ea typeface="Amaranth"/>
              <a:cs typeface="Amaranth"/>
              <a:sym typeface="Amaranth"/>
            </a:endParaRPr>
          </a:p>
          <a:p>
            <a:pPr marL="457200" lvl="0" indent="0" algn="l" rtl="0">
              <a:spcBef>
                <a:spcPts val="0"/>
              </a:spcBef>
              <a:spcAft>
                <a:spcPts val="0"/>
              </a:spcAft>
              <a:buNone/>
            </a:pPr>
            <a:endParaRPr sz="1900">
              <a:solidFill>
                <a:srgbClr val="37A1D9"/>
              </a:solidFill>
              <a:latin typeface="Amaranth"/>
              <a:ea typeface="Amaranth"/>
              <a:cs typeface="Amaranth"/>
              <a:sym typeface="Amaranth"/>
            </a:endParaRPr>
          </a:p>
          <a:p>
            <a:pPr marL="457200" lvl="0" indent="0" algn="ctr" rtl="0">
              <a:spcBef>
                <a:spcPts val="0"/>
              </a:spcBef>
              <a:spcAft>
                <a:spcPts val="0"/>
              </a:spcAft>
              <a:buNone/>
            </a:pPr>
            <a:endParaRPr sz="1900">
              <a:solidFill>
                <a:srgbClr val="37A1D9"/>
              </a:solidFill>
              <a:latin typeface="Amaranth"/>
              <a:ea typeface="Amaranth"/>
              <a:cs typeface="Amaranth"/>
              <a:sym typeface="Amaranth"/>
            </a:endParaRPr>
          </a:p>
          <a:p>
            <a:pPr marL="457200" lvl="0" indent="0" algn="ctr" rtl="0">
              <a:spcBef>
                <a:spcPts val="0"/>
              </a:spcBef>
              <a:spcAft>
                <a:spcPts val="0"/>
              </a:spcAft>
              <a:buNone/>
            </a:pPr>
            <a:endParaRPr sz="800">
              <a:solidFill>
                <a:srgbClr val="37A1D9"/>
              </a:solidFill>
              <a:latin typeface="Amaranth"/>
              <a:ea typeface="Amaranth"/>
              <a:cs typeface="Amaranth"/>
              <a:sym typeface="Amaranth"/>
            </a:endParaRPr>
          </a:p>
        </p:txBody>
      </p:sp>
      <p:pic>
        <p:nvPicPr>
          <p:cNvPr id="358" name="Google Shape;358;p48"/>
          <p:cNvPicPr preferRelativeResize="0"/>
          <p:nvPr/>
        </p:nvPicPr>
        <p:blipFill rotWithShape="1">
          <a:blip r:embed="rId3">
            <a:alphaModFix/>
          </a:blip>
          <a:srcRect/>
          <a:stretch/>
        </p:blipFill>
        <p:spPr>
          <a:xfrm>
            <a:off x="149150" y="1197000"/>
            <a:ext cx="2033975" cy="3034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8"/>
                                        </p:tgtEl>
                                        <p:attrNameLst>
                                          <p:attrName>style.visibility</p:attrName>
                                        </p:attrNameLst>
                                      </p:cBhvr>
                                      <p:to>
                                        <p:strVal val="visible"/>
                                      </p:to>
                                    </p:set>
                                    <p:anim calcmode="lin" valueType="num">
                                      <p:cBhvr additive="base">
                                        <p:cTn id="7" dur="1000"/>
                                        <p:tgtEl>
                                          <p:spTgt spid="35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53"/>
                                        </p:tgtEl>
                                        <p:attrNameLst>
                                          <p:attrName>style.visibility</p:attrName>
                                        </p:attrNameLst>
                                      </p:cBhvr>
                                      <p:to>
                                        <p:strVal val="visible"/>
                                      </p:to>
                                    </p:set>
                                    <p:anim calcmode="lin" valueType="num">
                                      <p:cBhvr additive="base">
                                        <p:cTn id="12" dur="1000"/>
                                        <p:tgtEl>
                                          <p:spTgt spid="35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54"/>
                                        </p:tgtEl>
                                        <p:attrNameLst>
                                          <p:attrName>style.visibility</p:attrName>
                                        </p:attrNameLst>
                                      </p:cBhvr>
                                      <p:to>
                                        <p:strVal val="visible"/>
                                      </p:to>
                                    </p:set>
                                    <p:anim calcmode="lin" valueType="num">
                                      <p:cBhvr additive="base">
                                        <p:cTn id="17" dur="1000"/>
                                        <p:tgtEl>
                                          <p:spTgt spid="354"/>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55"/>
                                        </p:tgtEl>
                                        <p:attrNameLst>
                                          <p:attrName>style.visibility</p:attrName>
                                        </p:attrNameLst>
                                      </p:cBhvr>
                                      <p:to>
                                        <p:strVal val="visible"/>
                                      </p:to>
                                    </p:set>
                                    <p:anim calcmode="lin" valueType="num">
                                      <p:cBhvr additive="base">
                                        <p:cTn id="22" dur="1000"/>
                                        <p:tgtEl>
                                          <p:spTgt spid="355"/>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56"/>
                                        </p:tgtEl>
                                        <p:attrNameLst>
                                          <p:attrName>style.visibility</p:attrName>
                                        </p:attrNameLst>
                                      </p:cBhvr>
                                      <p:to>
                                        <p:strVal val="visible"/>
                                      </p:to>
                                    </p:set>
                                    <p:anim calcmode="lin" valueType="num">
                                      <p:cBhvr additive="base">
                                        <p:cTn id="27" dur="1000"/>
                                        <p:tgtEl>
                                          <p:spTgt spid="356"/>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57"/>
                                        </p:tgtEl>
                                        <p:attrNameLst>
                                          <p:attrName>style.visibility</p:attrName>
                                        </p:attrNameLst>
                                      </p:cBhvr>
                                      <p:to>
                                        <p:strVal val="visible"/>
                                      </p:to>
                                    </p:set>
                                    <p:anim calcmode="lin" valueType="num">
                                      <p:cBhvr additive="base">
                                        <p:cTn id="32" dur="1000"/>
                                        <p:tgtEl>
                                          <p:spTgt spid="35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49"/>
          <p:cNvPicPr preferRelativeResize="0"/>
          <p:nvPr/>
        </p:nvPicPr>
        <p:blipFill rotWithShape="1">
          <a:blip r:embed="rId3">
            <a:alphaModFix/>
          </a:blip>
          <a:srcRect l="9" r="19"/>
          <a:stretch/>
        </p:blipFill>
        <p:spPr>
          <a:xfrm>
            <a:off x="10492" y="0"/>
            <a:ext cx="9133512" cy="5143498"/>
          </a:xfrm>
          <a:prstGeom prst="rect">
            <a:avLst/>
          </a:prstGeom>
          <a:noFill/>
          <a:ln>
            <a:noFill/>
          </a:ln>
        </p:spPr>
      </p:pic>
      <p:sp>
        <p:nvSpPr>
          <p:cNvPr id="365" name="Google Shape;365;p49"/>
          <p:cNvSpPr txBox="1"/>
          <p:nvPr/>
        </p:nvSpPr>
        <p:spPr>
          <a:xfrm>
            <a:off x="7369600" y="72175"/>
            <a:ext cx="2134200" cy="3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50" b="1">
                <a:solidFill>
                  <a:srgbClr val="FFFFFF"/>
                </a:solidFill>
              </a:rPr>
              <a:t>CHY 6015 \ RCN 20010027</a:t>
            </a:r>
            <a:endParaRPr sz="11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50"/>
          <p:cNvPicPr preferRelativeResize="0"/>
          <p:nvPr/>
        </p:nvPicPr>
        <p:blipFill>
          <a:blip r:embed="rId3">
            <a:alphaModFix/>
          </a:blip>
          <a:stretch>
            <a:fillRect/>
          </a:stretch>
        </p:blipFill>
        <p:spPr>
          <a:xfrm>
            <a:off x="809822" y="457200"/>
            <a:ext cx="7439025" cy="4400550"/>
          </a:xfrm>
          <a:prstGeom prst="rect">
            <a:avLst/>
          </a:prstGeom>
          <a:noFill/>
          <a:ln>
            <a:noFill/>
          </a:ln>
        </p:spPr>
      </p:pic>
      <p:sp>
        <p:nvSpPr>
          <p:cNvPr id="371" name="Google Shape;371;p50"/>
          <p:cNvSpPr txBox="1"/>
          <p:nvPr/>
        </p:nvSpPr>
        <p:spPr>
          <a:xfrm>
            <a:off x="1885350" y="4771525"/>
            <a:ext cx="49647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u="sng">
                <a:solidFill>
                  <a:srgbClr val="4A86E8"/>
                </a:solidFill>
                <a:hlinkClick r:id="rId4">
                  <a:extLst>
                    <a:ext uri="{A12FA001-AC4F-418D-AE19-62706E023703}">
                      <ahyp:hlinkClr xmlns:ahyp="http://schemas.microsoft.com/office/drawing/2018/hyperlinkcolor" val="tx"/>
                    </a:ext>
                  </a:extLst>
                </a:hlinkClick>
              </a:rPr>
              <a:t>g.co/BeInternetLegends-ie</a:t>
            </a:r>
            <a:endParaRPr sz="1900">
              <a:solidFill>
                <a:srgbClr val="4A86E8"/>
              </a:solidFill>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51"/>
          <p:cNvPicPr preferRelativeResize="0"/>
          <p:nvPr/>
        </p:nvPicPr>
        <p:blipFill>
          <a:blip r:embed="rId3">
            <a:alphaModFix/>
          </a:blip>
          <a:stretch>
            <a:fillRect/>
          </a:stretch>
        </p:blipFill>
        <p:spPr>
          <a:xfrm>
            <a:off x="485578" y="152400"/>
            <a:ext cx="8078285" cy="4838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7"/>
          <p:cNvSpPr txBox="1"/>
          <p:nvPr/>
        </p:nvSpPr>
        <p:spPr>
          <a:xfrm>
            <a:off x="805325" y="2840225"/>
            <a:ext cx="3926700" cy="164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900" b="1" dirty="0">
                <a:solidFill>
                  <a:srgbClr val="37A1D9"/>
                </a:solidFill>
                <a:latin typeface="Amaranth"/>
                <a:ea typeface="Amaranth"/>
                <a:cs typeface="Amaranth"/>
                <a:sym typeface="Amaranth"/>
              </a:rPr>
              <a:t>Cyberbullying</a:t>
            </a:r>
            <a:r>
              <a:rPr lang="en" sz="1900" dirty="0">
                <a:solidFill>
                  <a:srgbClr val="37A1D9"/>
                </a:solidFill>
                <a:latin typeface="Amaranth"/>
                <a:ea typeface="Amaranth"/>
                <a:cs typeface="Amaranth"/>
                <a:sym typeface="Amaranth"/>
              </a:rPr>
              <a:t>: </a:t>
            </a:r>
            <a:br>
              <a:rPr lang="en" sz="1900" dirty="0">
                <a:solidFill>
                  <a:srgbClr val="37A1D9"/>
                </a:solidFill>
                <a:latin typeface="Amaranth"/>
                <a:ea typeface="Amaranth"/>
                <a:cs typeface="Amaranth"/>
                <a:sym typeface="Amaranth"/>
              </a:rPr>
            </a:br>
            <a:r>
              <a:rPr lang="en" sz="1900" dirty="0">
                <a:solidFill>
                  <a:srgbClr val="37A1D9"/>
                </a:solidFill>
                <a:latin typeface="Amaranth"/>
                <a:ea typeface="Amaranth"/>
                <a:cs typeface="Amaranth"/>
                <a:sym typeface="Amaranth"/>
              </a:rPr>
              <a:t>what it is, </a:t>
            </a:r>
            <a:br>
              <a:rPr lang="en" sz="1900" dirty="0">
                <a:solidFill>
                  <a:srgbClr val="37A1D9"/>
                </a:solidFill>
                <a:latin typeface="Amaranth"/>
                <a:ea typeface="Amaranth"/>
                <a:cs typeface="Amaranth"/>
                <a:sym typeface="Amaranth"/>
              </a:rPr>
            </a:br>
            <a:r>
              <a:rPr lang="en" sz="1900" dirty="0">
                <a:solidFill>
                  <a:srgbClr val="37A1D9"/>
                </a:solidFill>
                <a:latin typeface="Amaranth"/>
                <a:ea typeface="Amaranth"/>
                <a:cs typeface="Amaranth"/>
                <a:sym typeface="Amaranth"/>
              </a:rPr>
              <a:t>why people do it, </a:t>
            </a:r>
            <a:br>
              <a:rPr lang="en" sz="1900" dirty="0">
                <a:solidFill>
                  <a:srgbClr val="37A1D9"/>
                </a:solidFill>
                <a:latin typeface="Amaranth"/>
                <a:ea typeface="Amaranth"/>
                <a:cs typeface="Amaranth"/>
                <a:sym typeface="Amaranth"/>
              </a:rPr>
            </a:br>
            <a:r>
              <a:rPr lang="en" sz="1900" dirty="0">
                <a:solidFill>
                  <a:srgbClr val="37A1D9"/>
                </a:solidFill>
                <a:latin typeface="Amaranth"/>
                <a:ea typeface="Amaranth"/>
                <a:cs typeface="Amaranth"/>
                <a:sym typeface="Amaranth"/>
              </a:rPr>
              <a:t>what to do if it happens to you</a:t>
            </a:r>
            <a:endParaRPr sz="1900" dirty="0">
              <a:solidFill>
                <a:srgbClr val="37A1D9"/>
              </a:solidFill>
              <a:latin typeface="Amaranth"/>
              <a:ea typeface="Amaranth"/>
              <a:cs typeface="Amaranth"/>
              <a:sym typeface="Amaranth"/>
            </a:endParaRPr>
          </a:p>
          <a:p>
            <a:pPr marL="0" lvl="0" indent="0" algn="ctr" rtl="0">
              <a:spcBef>
                <a:spcPts val="0"/>
              </a:spcBef>
              <a:spcAft>
                <a:spcPts val="0"/>
              </a:spcAft>
              <a:buClr>
                <a:schemeClr val="dk1"/>
              </a:buClr>
              <a:buSzPts val="1100"/>
              <a:buFont typeface="Arial"/>
              <a:buNone/>
            </a:pPr>
            <a:endParaRPr sz="1900" dirty="0">
              <a:solidFill>
                <a:srgbClr val="37A1D9"/>
              </a:solidFill>
              <a:latin typeface="Amaranth"/>
              <a:ea typeface="Amaranth"/>
              <a:cs typeface="Amaranth"/>
              <a:sym typeface="Amaranth"/>
            </a:endParaRPr>
          </a:p>
        </p:txBody>
      </p:sp>
      <p:sp>
        <p:nvSpPr>
          <p:cNvPr id="114" name="Google Shape;114;p27"/>
          <p:cNvSpPr txBox="1"/>
          <p:nvPr/>
        </p:nvSpPr>
        <p:spPr>
          <a:xfrm>
            <a:off x="5079700" y="2840225"/>
            <a:ext cx="2997600" cy="39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rgbClr val="37A1D9"/>
                </a:solidFill>
                <a:latin typeface="Amaranth"/>
                <a:ea typeface="Amaranth"/>
                <a:cs typeface="Amaranth"/>
                <a:sym typeface="Amaranth"/>
              </a:rPr>
              <a:t>How to be an upstander:</a:t>
            </a:r>
            <a:r>
              <a:rPr lang="en" sz="1900">
                <a:solidFill>
                  <a:srgbClr val="37A1D9"/>
                </a:solidFill>
                <a:latin typeface="Amaranth"/>
                <a:ea typeface="Amaranth"/>
                <a:cs typeface="Amaranth"/>
                <a:sym typeface="Amaranth"/>
              </a:rPr>
              <a:t> how to reach out to others and be kind</a:t>
            </a: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1900">
              <a:solidFill>
                <a:srgbClr val="37A1D9"/>
              </a:solidFill>
              <a:latin typeface="Amaranth"/>
              <a:ea typeface="Amaranth"/>
              <a:cs typeface="Amaranth"/>
              <a:sym typeface="Amaranth"/>
            </a:endParaRPr>
          </a:p>
        </p:txBody>
      </p:sp>
      <p:pic>
        <p:nvPicPr>
          <p:cNvPr id="115" name="Google Shape;115;p27"/>
          <p:cNvPicPr preferRelativeResize="0"/>
          <p:nvPr/>
        </p:nvPicPr>
        <p:blipFill rotWithShape="1">
          <a:blip r:embed="rId3">
            <a:alphaModFix/>
          </a:blip>
          <a:srcRect l="5732" r="6208"/>
          <a:stretch/>
        </p:blipFill>
        <p:spPr>
          <a:xfrm>
            <a:off x="5695375" y="791350"/>
            <a:ext cx="1714500" cy="1929651"/>
          </a:xfrm>
          <a:prstGeom prst="rect">
            <a:avLst/>
          </a:prstGeom>
          <a:noFill/>
          <a:ln>
            <a:noFill/>
          </a:ln>
        </p:spPr>
      </p:pic>
      <p:pic>
        <p:nvPicPr>
          <p:cNvPr id="116" name="Google Shape;116;p27"/>
          <p:cNvPicPr preferRelativeResize="0"/>
          <p:nvPr/>
        </p:nvPicPr>
        <p:blipFill rotWithShape="1">
          <a:blip r:embed="rId4">
            <a:alphaModFix/>
          </a:blip>
          <a:srcRect t="2244" b="2253"/>
          <a:stretch/>
        </p:blipFill>
        <p:spPr>
          <a:xfrm>
            <a:off x="1563575" y="680325"/>
            <a:ext cx="2157150" cy="22041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p:tgtEl>
                                          <p:spTgt spid="11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13"/>
                                        </p:tgtEl>
                                        <p:attrNameLst>
                                          <p:attrName>style.visibility</p:attrName>
                                        </p:attrNameLst>
                                      </p:cBhvr>
                                      <p:to>
                                        <p:strVal val="visible"/>
                                      </p:to>
                                    </p:set>
                                    <p:anim calcmode="lin" valueType="num">
                                      <p:cBhvr additive="base">
                                        <p:cTn id="10" dur="1000"/>
                                        <p:tgtEl>
                                          <p:spTgt spid="113"/>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1000"/>
                                        <p:tgtEl>
                                          <p:spTgt spid="115"/>
                                        </p:tgtEl>
                                        <p:attrNameLst>
                                          <p:attrName>ppt_x</p:attrName>
                                        </p:attrNameLst>
                                      </p:cBhvr>
                                      <p:tavLst>
                                        <p:tav tm="0">
                                          <p:val>
                                            <p:strVal val="#ppt_x+1"/>
                                          </p:val>
                                        </p:tav>
                                        <p:tav tm="100000">
                                          <p:val>
                                            <p:strVal val="#ppt_x"/>
                                          </p:val>
                                        </p:tav>
                                      </p:tavLst>
                                    </p:anim>
                                  </p:childTnLst>
                                </p:cTn>
                              </p:par>
                              <p:par>
                                <p:cTn id="16" presetID="2" presetClass="entr" presetSubtype="2" fill="hold" nodeType="withEffect">
                                  <p:stCondLst>
                                    <p:cond delay="0"/>
                                  </p:stCondLst>
                                  <p:childTnLst>
                                    <p:set>
                                      <p:cBhvr>
                                        <p:cTn id="17" dur="1" fill="hold">
                                          <p:stCondLst>
                                            <p:cond delay="0"/>
                                          </p:stCondLst>
                                        </p:cTn>
                                        <p:tgtEl>
                                          <p:spTgt spid="114"/>
                                        </p:tgtEl>
                                        <p:attrNameLst>
                                          <p:attrName>style.visibility</p:attrName>
                                        </p:attrNameLst>
                                      </p:cBhvr>
                                      <p:to>
                                        <p:strVal val="visible"/>
                                      </p:to>
                                    </p:set>
                                    <p:anim calcmode="lin" valueType="num">
                                      <p:cBhvr additive="base">
                                        <p:cTn id="18" dur="1000"/>
                                        <p:tgtEl>
                                          <p:spTgt spid="11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8"/>
          <p:cNvSpPr txBox="1"/>
          <p:nvPr/>
        </p:nvSpPr>
        <p:spPr>
          <a:xfrm>
            <a:off x="0" y="351300"/>
            <a:ext cx="9144000" cy="69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EC8B01"/>
                </a:solidFill>
                <a:latin typeface="Amaranth"/>
                <a:ea typeface="Amaranth"/>
                <a:cs typeface="Amaranth"/>
                <a:sym typeface="Amaranth"/>
              </a:rPr>
              <a:t>What is Bullying?</a:t>
            </a:r>
            <a:endParaRPr sz="3400">
              <a:solidFill>
                <a:srgbClr val="EC8B01"/>
              </a:solidFill>
              <a:latin typeface="Amaranth"/>
              <a:ea typeface="Amaranth"/>
              <a:cs typeface="Amaranth"/>
              <a:sym typeface="Amaranth"/>
            </a:endParaRPr>
          </a:p>
        </p:txBody>
      </p:sp>
      <p:pic>
        <p:nvPicPr>
          <p:cNvPr id="122" name="Google Shape;122;p28"/>
          <p:cNvPicPr preferRelativeResize="0"/>
          <p:nvPr/>
        </p:nvPicPr>
        <p:blipFill rotWithShape="1">
          <a:blip r:embed="rId3">
            <a:alphaModFix/>
          </a:blip>
          <a:srcRect t="6829" b="6829"/>
          <a:stretch/>
        </p:blipFill>
        <p:spPr>
          <a:xfrm>
            <a:off x="7474500" y="3573542"/>
            <a:ext cx="1585376" cy="1384950"/>
          </a:xfrm>
          <a:prstGeom prst="rect">
            <a:avLst/>
          </a:prstGeom>
          <a:noFill/>
          <a:ln>
            <a:noFill/>
          </a:ln>
        </p:spPr>
      </p:pic>
      <p:sp>
        <p:nvSpPr>
          <p:cNvPr id="123" name="Google Shape;123;p28"/>
          <p:cNvSpPr/>
          <p:nvPr/>
        </p:nvSpPr>
        <p:spPr>
          <a:xfrm>
            <a:off x="1493550" y="1345275"/>
            <a:ext cx="6146700" cy="1958100"/>
          </a:xfrm>
          <a:prstGeom prst="roundRect">
            <a:avLst>
              <a:gd name="adj" fmla="val 16667"/>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8"/>
          <p:cNvSpPr txBox="1"/>
          <p:nvPr/>
        </p:nvSpPr>
        <p:spPr>
          <a:xfrm>
            <a:off x="0" y="1349841"/>
            <a:ext cx="9144000" cy="187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900" dirty="0">
                <a:solidFill>
                  <a:srgbClr val="FFFFFF"/>
                </a:solidFill>
                <a:latin typeface="Amaranth"/>
                <a:ea typeface="Amaranth"/>
                <a:cs typeface="Amaranth"/>
                <a:sym typeface="Amaranth"/>
              </a:rPr>
              <a:t>“Bullying is the behaviour of a person or group of people </a:t>
            </a:r>
            <a:br>
              <a:rPr lang="en" sz="1900" dirty="0">
                <a:solidFill>
                  <a:srgbClr val="FFFFFF"/>
                </a:solidFill>
                <a:latin typeface="Amaranth"/>
                <a:ea typeface="Amaranth"/>
                <a:cs typeface="Amaranth"/>
                <a:sym typeface="Amaranth"/>
              </a:rPr>
            </a:br>
            <a:r>
              <a:rPr lang="en" sz="1900" dirty="0">
                <a:solidFill>
                  <a:srgbClr val="FFFFFF"/>
                </a:solidFill>
                <a:latin typeface="Amaranth"/>
                <a:ea typeface="Amaranth"/>
                <a:cs typeface="Amaranth"/>
                <a:sym typeface="Amaranth"/>
              </a:rPr>
              <a:t>who hurt or frighten someone smaller or less powerful, </a:t>
            </a:r>
            <a:br>
              <a:rPr lang="en" sz="1900" dirty="0">
                <a:solidFill>
                  <a:srgbClr val="FFFFFF"/>
                </a:solidFill>
                <a:latin typeface="Amaranth"/>
                <a:ea typeface="Amaranth"/>
                <a:cs typeface="Amaranth"/>
                <a:sym typeface="Amaranth"/>
              </a:rPr>
            </a:br>
            <a:r>
              <a:rPr lang="en" sz="1900" dirty="0">
                <a:solidFill>
                  <a:srgbClr val="FFFFFF"/>
                </a:solidFill>
                <a:latin typeface="Amaranth"/>
                <a:ea typeface="Amaranth"/>
                <a:cs typeface="Amaranth"/>
                <a:sym typeface="Amaranth"/>
              </a:rPr>
              <a:t>often forcing that person to do something </a:t>
            </a:r>
            <a:br>
              <a:rPr lang="en" sz="1900" dirty="0">
                <a:solidFill>
                  <a:srgbClr val="FFFFFF"/>
                </a:solidFill>
                <a:latin typeface="Amaranth"/>
                <a:ea typeface="Amaranth"/>
                <a:cs typeface="Amaranth"/>
                <a:sym typeface="Amaranth"/>
              </a:rPr>
            </a:br>
            <a:r>
              <a:rPr lang="en" sz="1900" dirty="0">
                <a:solidFill>
                  <a:srgbClr val="FFFFFF"/>
                </a:solidFill>
                <a:latin typeface="Amaranth"/>
                <a:ea typeface="Amaranth"/>
                <a:cs typeface="Amaranth"/>
                <a:sym typeface="Amaranth"/>
              </a:rPr>
              <a:t>they don’t want to do.”</a:t>
            </a:r>
            <a:endParaRPr sz="1500" i="1" dirty="0">
              <a:solidFill>
                <a:schemeClr val="lt1"/>
              </a:solidFill>
              <a:latin typeface="Amaranth"/>
              <a:ea typeface="Amaranth"/>
              <a:cs typeface="Amaranth"/>
              <a:sym typeface="Amaranth"/>
            </a:endParaRPr>
          </a:p>
          <a:p>
            <a:pPr marL="0" lvl="0" indent="0" algn="ctr" rtl="0">
              <a:spcBef>
                <a:spcPts val="0"/>
              </a:spcBef>
              <a:spcAft>
                <a:spcPts val="0"/>
              </a:spcAft>
              <a:buClr>
                <a:schemeClr val="dk1"/>
              </a:buClr>
              <a:buSzPts val="1100"/>
              <a:buFont typeface="Arial"/>
              <a:buNone/>
            </a:pPr>
            <a:endParaRPr sz="1900" dirty="0">
              <a:solidFill>
                <a:srgbClr val="BA344C"/>
              </a:solidFill>
              <a:latin typeface="Amaranth"/>
              <a:ea typeface="Amaranth"/>
              <a:cs typeface="Amaranth"/>
              <a:sym typeface="Amaranth"/>
            </a:endParaRPr>
          </a:p>
          <a:p>
            <a:pPr marL="0" lvl="0" indent="0" algn="ctr" rtl="0">
              <a:spcBef>
                <a:spcPts val="0"/>
              </a:spcBef>
              <a:spcAft>
                <a:spcPts val="0"/>
              </a:spcAft>
              <a:buNone/>
            </a:pPr>
            <a:endParaRPr sz="800" dirty="0">
              <a:solidFill>
                <a:srgbClr val="BA344C"/>
              </a:solidFill>
              <a:latin typeface="Amaranth"/>
              <a:ea typeface="Amaranth"/>
              <a:cs typeface="Amaranth"/>
              <a:sym typeface="Amaranth"/>
            </a:endParaRPr>
          </a:p>
        </p:txBody>
      </p:sp>
      <p:sp>
        <p:nvSpPr>
          <p:cNvPr id="125" name="Google Shape;125;p28"/>
          <p:cNvSpPr txBox="1"/>
          <p:nvPr/>
        </p:nvSpPr>
        <p:spPr>
          <a:xfrm>
            <a:off x="0" y="3531975"/>
            <a:ext cx="9144000" cy="69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a:solidFill>
                  <a:srgbClr val="EC8B01"/>
                </a:solidFill>
                <a:latin typeface="Amaranth"/>
                <a:ea typeface="Amaranth"/>
                <a:cs typeface="Amaranth"/>
                <a:sym typeface="Amaranth"/>
              </a:rPr>
              <a:t>Bullying is repeated, and it is on purpose. </a:t>
            </a:r>
            <a:endParaRPr sz="1900">
              <a:solidFill>
                <a:srgbClr val="EC8B01"/>
              </a:solidFill>
              <a:latin typeface="Amaranth"/>
              <a:ea typeface="Amaranth"/>
              <a:cs typeface="Amaranth"/>
              <a:sym typeface="Amaranth"/>
            </a:endParaRPr>
          </a:p>
          <a:p>
            <a:pPr marL="0" lvl="0" indent="0" algn="ctr" rtl="0">
              <a:spcBef>
                <a:spcPts val="0"/>
              </a:spcBef>
              <a:spcAft>
                <a:spcPts val="0"/>
              </a:spcAft>
              <a:buNone/>
            </a:pPr>
            <a:endParaRPr sz="1900">
              <a:solidFill>
                <a:srgbClr val="BA344C"/>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2" presetClass="entr" presetSubtype="8" fill="hold" nodeType="withEffect">
                                  <p:stCondLst>
                                    <p:cond delay="0"/>
                                  </p:stCondLst>
                                  <p:childTnLst>
                                    <p:set>
                                      <p:cBhvr>
                                        <p:cTn id="14" dur="1" fill="hold">
                                          <p:stCondLst>
                                            <p:cond delay="0"/>
                                          </p:stCondLst>
                                        </p:cTn>
                                        <p:tgtEl>
                                          <p:spTgt spid="124"/>
                                        </p:tgtEl>
                                        <p:attrNameLst>
                                          <p:attrName>style.visibility</p:attrName>
                                        </p:attrNameLst>
                                      </p:cBhvr>
                                      <p:to>
                                        <p:strVal val="visible"/>
                                      </p:to>
                                    </p:set>
                                    <p:anim calcmode="lin" valueType="num">
                                      <p:cBhvr additive="base">
                                        <p:cTn id="15" dur="1000"/>
                                        <p:tgtEl>
                                          <p:spTgt spid="124"/>
                                        </p:tgtEl>
                                        <p:attrNameLst>
                                          <p:attrName>ppt_x</p:attrName>
                                        </p:attrNameLst>
                                      </p:cBhvr>
                                      <p:tavLst>
                                        <p:tav tm="0">
                                          <p:val>
                                            <p:strVal val="#ppt_x-1"/>
                                          </p:val>
                                        </p:tav>
                                        <p:tav tm="100000">
                                          <p:val>
                                            <p:strVal val="#ppt_x"/>
                                          </p:val>
                                        </p:tav>
                                      </p:tavLst>
                                    </p:anim>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 calcmode="lin" valueType="num">
                                      <p:cBhvr additive="base">
                                        <p:cTn id="19" dur="1000"/>
                                        <p:tgtEl>
                                          <p:spTgt spid="125"/>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fade">
                                      <p:cBhvr>
                                        <p:cTn id="2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131" name="Google Shape;131;p29"/>
          <p:cNvSpPr txBox="1"/>
          <p:nvPr/>
        </p:nvSpPr>
        <p:spPr>
          <a:xfrm>
            <a:off x="1177500" y="4732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Do activity 1 on your worksheet</a:t>
            </a:r>
            <a:endParaRPr sz="3400">
              <a:solidFill>
                <a:srgbClr val="37A1D9"/>
              </a:solidFill>
              <a:latin typeface="Amaranth"/>
              <a:ea typeface="Amaranth"/>
              <a:cs typeface="Amaranth"/>
              <a:sym typeface="Amaranth"/>
            </a:endParaRPr>
          </a:p>
        </p:txBody>
      </p:sp>
      <p:pic>
        <p:nvPicPr>
          <p:cNvPr id="132" name="Google Shape;132;p29"/>
          <p:cNvPicPr preferRelativeResize="0"/>
          <p:nvPr/>
        </p:nvPicPr>
        <p:blipFill rotWithShape="1">
          <a:blip r:embed="rId3">
            <a:alphaModFix/>
          </a:blip>
          <a:srcRect l="31010" t="26836" r="31274" b="34219"/>
          <a:stretch/>
        </p:blipFill>
        <p:spPr>
          <a:xfrm>
            <a:off x="3501113" y="1465988"/>
            <a:ext cx="2141775" cy="2211525"/>
          </a:xfrm>
          <a:prstGeom prst="rect">
            <a:avLst/>
          </a:prstGeom>
          <a:noFill/>
          <a:ln>
            <a:noFill/>
          </a:ln>
        </p:spPr>
      </p:pic>
      <p:sp>
        <p:nvSpPr>
          <p:cNvPr id="133" name="Google Shape;133;p29"/>
          <p:cNvSpPr txBox="1"/>
          <p:nvPr/>
        </p:nvSpPr>
        <p:spPr>
          <a:xfrm>
            <a:off x="0" y="378405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37A1D9"/>
                </a:solidFill>
                <a:latin typeface="Amaranth"/>
                <a:ea typeface="Amaranth"/>
                <a:cs typeface="Amaranth"/>
                <a:sym typeface="Amaranth"/>
              </a:rPr>
              <a:t>In what ways can people bully?</a:t>
            </a:r>
            <a:endParaRPr sz="2800">
              <a:solidFill>
                <a:srgbClr val="37A1D9"/>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0"/>
          <p:cNvSpPr txBox="1"/>
          <p:nvPr/>
        </p:nvSpPr>
        <p:spPr>
          <a:xfrm>
            <a:off x="-75" y="1610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Responses to Worksheet 1</a:t>
            </a:r>
            <a:endParaRPr sz="3400">
              <a:solidFill>
                <a:srgbClr val="37A1D9"/>
              </a:solidFill>
              <a:latin typeface="Amaranth"/>
              <a:ea typeface="Amaranth"/>
              <a:cs typeface="Amaranth"/>
              <a:sym typeface="Amaranth"/>
            </a:endParaRPr>
          </a:p>
        </p:txBody>
      </p:sp>
      <p:sp>
        <p:nvSpPr>
          <p:cNvPr id="139" name="Google Shape;139;p30"/>
          <p:cNvSpPr txBox="1"/>
          <p:nvPr/>
        </p:nvSpPr>
        <p:spPr>
          <a:xfrm>
            <a:off x="371475" y="2211325"/>
            <a:ext cx="23187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rgbClr val="EC8B01"/>
                </a:solidFill>
                <a:latin typeface="Amaranth"/>
                <a:ea typeface="Amaranth"/>
                <a:cs typeface="Amaranth"/>
                <a:sym typeface="Amaranth"/>
              </a:rPr>
              <a:t>Physical abuse</a:t>
            </a:r>
            <a:endParaRPr sz="1900" dirty="0">
              <a:solidFill>
                <a:srgbClr val="EC8B01"/>
              </a:solidFill>
              <a:latin typeface="Amaranth"/>
              <a:ea typeface="Amaranth"/>
              <a:cs typeface="Amaranth"/>
              <a:sym typeface="Amaranth"/>
            </a:endParaRPr>
          </a:p>
          <a:p>
            <a:pPr marL="0" lvl="0" indent="0" algn="l" rtl="0">
              <a:spcBef>
                <a:spcPts val="0"/>
              </a:spcBef>
              <a:spcAft>
                <a:spcPts val="0"/>
              </a:spcAft>
              <a:buNone/>
            </a:pPr>
            <a:endParaRPr sz="1900" dirty="0">
              <a:solidFill>
                <a:srgbClr val="EC8B01"/>
              </a:solidFill>
              <a:latin typeface="Amaranth"/>
              <a:ea typeface="Amaranth"/>
              <a:cs typeface="Amaranth"/>
              <a:sym typeface="Amaranth"/>
            </a:endParaRPr>
          </a:p>
        </p:txBody>
      </p:sp>
      <p:sp>
        <p:nvSpPr>
          <p:cNvPr id="140" name="Google Shape;140;p30"/>
          <p:cNvSpPr txBox="1"/>
          <p:nvPr/>
        </p:nvSpPr>
        <p:spPr>
          <a:xfrm>
            <a:off x="3388950" y="2225925"/>
            <a:ext cx="1953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solidFill>
                  <a:srgbClr val="EC8B01"/>
                </a:solidFill>
                <a:latin typeface="Amaranth"/>
                <a:ea typeface="Amaranth"/>
                <a:cs typeface="Amaranth"/>
                <a:sym typeface="Amaranth"/>
              </a:rPr>
              <a:t>Emotional abuse</a:t>
            </a:r>
            <a:endParaRPr>
              <a:solidFill>
                <a:srgbClr val="EC8B01"/>
              </a:solidFill>
            </a:endParaRPr>
          </a:p>
        </p:txBody>
      </p:sp>
      <p:sp>
        <p:nvSpPr>
          <p:cNvPr id="141" name="Google Shape;141;p30"/>
          <p:cNvSpPr txBox="1"/>
          <p:nvPr/>
        </p:nvSpPr>
        <p:spPr>
          <a:xfrm>
            <a:off x="6745950" y="2225925"/>
            <a:ext cx="1842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solidFill>
                  <a:srgbClr val="EC8B01"/>
                </a:solidFill>
                <a:latin typeface="Amaranth"/>
                <a:ea typeface="Amaranth"/>
                <a:cs typeface="Amaranth"/>
                <a:sym typeface="Amaranth"/>
              </a:rPr>
              <a:t>Online bullying</a:t>
            </a:r>
            <a:endParaRPr>
              <a:solidFill>
                <a:srgbClr val="EC8B01"/>
              </a:solidFill>
            </a:endParaRPr>
          </a:p>
        </p:txBody>
      </p:sp>
      <p:pic>
        <p:nvPicPr>
          <p:cNvPr id="142" name="Google Shape;142;p30"/>
          <p:cNvPicPr preferRelativeResize="0"/>
          <p:nvPr/>
        </p:nvPicPr>
        <p:blipFill rotWithShape="1">
          <a:blip r:embed="rId3">
            <a:alphaModFix/>
          </a:blip>
          <a:srcRect l="1550" r="1540"/>
          <a:stretch/>
        </p:blipFill>
        <p:spPr>
          <a:xfrm>
            <a:off x="402651" y="1111422"/>
            <a:ext cx="1595125" cy="1178498"/>
          </a:xfrm>
          <a:prstGeom prst="rect">
            <a:avLst/>
          </a:prstGeom>
          <a:noFill/>
          <a:ln>
            <a:noFill/>
          </a:ln>
        </p:spPr>
      </p:pic>
      <p:pic>
        <p:nvPicPr>
          <p:cNvPr id="143" name="Google Shape;143;p30"/>
          <p:cNvPicPr preferRelativeResize="0"/>
          <p:nvPr/>
        </p:nvPicPr>
        <p:blipFill rotWithShape="1">
          <a:blip r:embed="rId4">
            <a:alphaModFix/>
          </a:blip>
          <a:srcRect l="6674" t="-780" r="-1894" b="779"/>
          <a:stretch/>
        </p:blipFill>
        <p:spPr>
          <a:xfrm>
            <a:off x="3714714" y="1310975"/>
            <a:ext cx="1341934" cy="861574"/>
          </a:xfrm>
          <a:prstGeom prst="rect">
            <a:avLst/>
          </a:prstGeom>
          <a:noFill/>
          <a:ln>
            <a:noFill/>
          </a:ln>
        </p:spPr>
      </p:pic>
      <p:pic>
        <p:nvPicPr>
          <p:cNvPr id="144" name="Google Shape;144;p30"/>
          <p:cNvPicPr preferRelativeResize="0"/>
          <p:nvPr/>
        </p:nvPicPr>
        <p:blipFill rotWithShape="1">
          <a:blip r:embed="rId5">
            <a:alphaModFix/>
          </a:blip>
          <a:srcRect l="13325" r="13333"/>
          <a:stretch/>
        </p:blipFill>
        <p:spPr>
          <a:xfrm>
            <a:off x="7051922" y="1088525"/>
            <a:ext cx="1213299" cy="1277599"/>
          </a:xfrm>
          <a:prstGeom prst="rect">
            <a:avLst/>
          </a:prstGeom>
          <a:noFill/>
          <a:ln>
            <a:noFill/>
          </a:ln>
        </p:spPr>
      </p:pic>
      <p:sp>
        <p:nvSpPr>
          <p:cNvPr id="145" name="Google Shape;145;p30"/>
          <p:cNvSpPr txBox="1"/>
          <p:nvPr/>
        </p:nvSpPr>
        <p:spPr>
          <a:xfrm>
            <a:off x="-28300" y="2747775"/>
            <a:ext cx="3000000" cy="15699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Hitting</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Kicking</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Punching</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Pinching</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Throwing things at</a:t>
            </a:r>
            <a:endParaRPr sz="1500" dirty="0">
              <a:solidFill>
                <a:srgbClr val="37A1D9"/>
              </a:solidFill>
              <a:latin typeface="Amaranth"/>
              <a:ea typeface="Amaranth"/>
              <a:cs typeface="Amaranth"/>
              <a:sym typeface="Amaranth"/>
            </a:endParaRPr>
          </a:p>
          <a:p>
            <a:pPr marL="0" lvl="0" indent="0" algn="l" rtl="0">
              <a:spcBef>
                <a:spcPts val="0"/>
              </a:spcBef>
              <a:spcAft>
                <a:spcPts val="0"/>
              </a:spcAft>
              <a:buNone/>
            </a:pPr>
            <a:endParaRPr sz="1500" dirty="0">
              <a:solidFill>
                <a:srgbClr val="BA344C"/>
              </a:solidFill>
              <a:latin typeface="Amaranth"/>
              <a:ea typeface="Amaranth"/>
              <a:cs typeface="Amaranth"/>
              <a:sym typeface="Amaranth"/>
            </a:endParaRPr>
          </a:p>
        </p:txBody>
      </p:sp>
      <p:sp>
        <p:nvSpPr>
          <p:cNvPr id="146" name="Google Shape;146;p30"/>
          <p:cNvSpPr txBox="1"/>
          <p:nvPr/>
        </p:nvSpPr>
        <p:spPr>
          <a:xfrm>
            <a:off x="2960350" y="2750400"/>
            <a:ext cx="3690600" cy="20319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Say mean things</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Not including people in games</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Being quiet when someone            </a:t>
            </a:r>
            <a:endParaRPr sz="1500" dirty="0">
              <a:solidFill>
                <a:srgbClr val="37A1D9"/>
              </a:solidFill>
              <a:latin typeface="Amaranth"/>
              <a:ea typeface="Amaranth"/>
              <a:cs typeface="Amaranth"/>
              <a:sym typeface="Amaranth"/>
            </a:endParaRPr>
          </a:p>
          <a:p>
            <a:pPr marL="457200" lvl="0" indent="0" algn="l" rtl="0">
              <a:spcBef>
                <a:spcPts val="0"/>
              </a:spcBef>
              <a:spcAft>
                <a:spcPts val="0"/>
              </a:spcAft>
              <a:buNone/>
            </a:pPr>
            <a:r>
              <a:rPr lang="en" sz="1500" dirty="0">
                <a:solidFill>
                  <a:srgbClr val="37A1D9"/>
                </a:solidFill>
                <a:latin typeface="Amaranth"/>
                <a:ea typeface="Amaranth"/>
                <a:cs typeface="Amaranth"/>
                <a:sym typeface="Amaranth"/>
              </a:rPr>
              <a:t>comes into the room</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Laughing/making fun of someone else</a:t>
            </a:r>
            <a:endParaRPr sz="1500" dirty="0">
              <a:solidFill>
                <a:srgbClr val="37A1D9"/>
              </a:solidFill>
              <a:latin typeface="Amaranth"/>
              <a:ea typeface="Amaranth"/>
              <a:cs typeface="Amaranth"/>
              <a:sym typeface="Amaranth"/>
            </a:endParaRPr>
          </a:p>
          <a:p>
            <a:pPr marL="0" lvl="0" indent="0" algn="l" rtl="0">
              <a:spcBef>
                <a:spcPts val="0"/>
              </a:spcBef>
              <a:spcAft>
                <a:spcPts val="0"/>
              </a:spcAft>
              <a:buNone/>
            </a:pPr>
            <a:endParaRPr sz="1500" dirty="0">
              <a:solidFill>
                <a:srgbClr val="BA344C"/>
              </a:solidFill>
              <a:latin typeface="Amaranth"/>
              <a:ea typeface="Amaranth"/>
              <a:cs typeface="Amaranth"/>
              <a:sym typeface="Amaranth"/>
            </a:endParaRPr>
          </a:p>
          <a:p>
            <a:pPr marL="0" lvl="0" indent="0" algn="l" rtl="0">
              <a:spcBef>
                <a:spcPts val="0"/>
              </a:spcBef>
              <a:spcAft>
                <a:spcPts val="0"/>
              </a:spcAft>
              <a:buNone/>
            </a:pPr>
            <a:endParaRPr sz="1500" dirty="0">
              <a:solidFill>
                <a:srgbClr val="BA344C"/>
              </a:solidFill>
              <a:latin typeface="Amaranth"/>
              <a:ea typeface="Amaranth"/>
              <a:cs typeface="Amaranth"/>
              <a:sym typeface="Amaranth"/>
            </a:endParaRPr>
          </a:p>
        </p:txBody>
      </p:sp>
      <p:sp>
        <p:nvSpPr>
          <p:cNvPr id="147" name="Google Shape;147;p30"/>
          <p:cNvSpPr txBox="1"/>
          <p:nvPr/>
        </p:nvSpPr>
        <p:spPr>
          <a:xfrm>
            <a:off x="6271599" y="2523850"/>
            <a:ext cx="2917200" cy="27243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Mean messages/comments online </a:t>
            </a:r>
            <a:br>
              <a:rPr lang="en" sz="1500" dirty="0">
                <a:solidFill>
                  <a:srgbClr val="37A1D9"/>
                </a:solidFill>
                <a:latin typeface="Amaranth"/>
                <a:ea typeface="Amaranth"/>
                <a:cs typeface="Amaranth"/>
                <a:sym typeface="Amaranth"/>
              </a:rPr>
            </a:br>
            <a:r>
              <a:rPr lang="en" sz="1500" dirty="0">
                <a:solidFill>
                  <a:srgbClr val="37A1D9"/>
                </a:solidFill>
                <a:latin typeface="Amaranth"/>
                <a:ea typeface="Amaranth"/>
                <a:cs typeface="Amaranth"/>
                <a:sym typeface="Amaranth"/>
              </a:rPr>
              <a:t>or through technology</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Making fake accounts in other people’s names</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Sending embarrassing </a:t>
            </a:r>
            <a:endParaRPr sz="1500" dirty="0">
              <a:solidFill>
                <a:srgbClr val="37A1D9"/>
              </a:solidFill>
              <a:latin typeface="Amaranth"/>
              <a:ea typeface="Amaranth"/>
              <a:cs typeface="Amaranth"/>
              <a:sym typeface="Amaranth"/>
            </a:endParaRPr>
          </a:p>
          <a:p>
            <a:pPr marL="457200" lvl="0" indent="0" algn="l" rtl="0">
              <a:spcBef>
                <a:spcPts val="0"/>
              </a:spcBef>
              <a:spcAft>
                <a:spcPts val="0"/>
              </a:spcAft>
              <a:buNone/>
            </a:pPr>
            <a:r>
              <a:rPr lang="en" sz="1500" dirty="0">
                <a:solidFill>
                  <a:srgbClr val="37A1D9"/>
                </a:solidFill>
                <a:latin typeface="Amaranth"/>
                <a:ea typeface="Amaranth"/>
                <a:cs typeface="Amaranth"/>
                <a:sym typeface="Amaranth"/>
              </a:rPr>
              <a:t>photos/videos</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Making humiliating memes of someone else</a:t>
            </a:r>
            <a:endParaRPr sz="1500" dirty="0">
              <a:solidFill>
                <a:srgbClr val="37A1D9"/>
              </a:solidFill>
              <a:latin typeface="Amaranth"/>
              <a:ea typeface="Amaranth"/>
              <a:cs typeface="Amaranth"/>
              <a:sym typeface="Amaranth"/>
            </a:endParaRPr>
          </a:p>
          <a:p>
            <a:pPr marL="0" lvl="0" indent="0" algn="l" rtl="0">
              <a:spcBef>
                <a:spcPts val="0"/>
              </a:spcBef>
              <a:spcAft>
                <a:spcPts val="0"/>
              </a:spcAft>
              <a:buNone/>
            </a:pPr>
            <a:endParaRPr sz="1500" dirty="0">
              <a:solidFill>
                <a:srgbClr val="BA344C"/>
              </a:solidFill>
              <a:latin typeface="Amaranth"/>
              <a:ea typeface="Amaranth"/>
              <a:cs typeface="Amaranth"/>
              <a:sym typeface="Amaranth"/>
            </a:endParaRPr>
          </a:p>
          <a:p>
            <a:pPr marL="0" lvl="0" indent="0" algn="l" rtl="0">
              <a:spcBef>
                <a:spcPts val="0"/>
              </a:spcBef>
              <a:spcAft>
                <a:spcPts val="0"/>
              </a:spcAft>
              <a:buNone/>
            </a:pPr>
            <a:endParaRPr sz="1500" dirty="0">
              <a:solidFill>
                <a:srgbClr val="BA344C"/>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500"/>
                                        <p:tgtEl>
                                          <p:spTgt spid="13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 calcmode="lin" valueType="num">
                                      <p:cBhvr additive="base">
                                        <p:cTn id="12" dur="1000"/>
                                        <p:tgtEl>
                                          <p:spTgt spid="139"/>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1000"/>
                                        <p:tgtEl>
                                          <p:spTgt spid="142"/>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45"/>
                                        </p:tgtEl>
                                        <p:attrNameLst>
                                          <p:attrName>style.visibility</p:attrName>
                                        </p:attrNameLst>
                                      </p:cBhvr>
                                      <p:to>
                                        <p:strVal val="visible"/>
                                      </p:to>
                                    </p:set>
                                    <p:animEffect transition="in" filter="fade">
                                      <p:cBhvr>
                                        <p:cTn id="20" dur="1000"/>
                                        <p:tgtEl>
                                          <p:spTgt spid="14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40"/>
                                        </p:tgtEl>
                                        <p:attrNameLst>
                                          <p:attrName>style.visibility</p:attrName>
                                        </p:attrNameLst>
                                      </p:cBhvr>
                                      <p:to>
                                        <p:strVal val="visible"/>
                                      </p:to>
                                    </p:set>
                                    <p:anim calcmode="lin" valueType="num">
                                      <p:cBhvr additive="base">
                                        <p:cTn id="25" dur="1000"/>
                                        <p:tgtEl>
                                          <p:spTgt spid="140"/>
                                        </p:tgtEl>
                                        <p:attrNameLst>
                                          <p:attrName>ppt_x</p:attrName>
                                        </p:attrNameLst>
                                      </p:cBhvr>
                                      <p:tavLst>
                                        <p:tav tm="0">
                                          <p:val>
                                            <p:strVal val="#ppt_x-1"/>
                                          </p:val>
                                        </p:tav>
                                        <p:tav tm="100000">
                                          <p:val>
                                            <p:strVal val="#ppt_x"/>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fade">
                                      <p:cBhvr>
                                        <p:cTn id="29" dur="1000"/>
                                        <p:tgtEl>
                                          <p:spTgt spid="143"/>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46"/>
                                        </p:tgtEl>
                                        <p:attrNameLst>
                                          <p:attrName>style.visibility</p:attrName>
                                        </p:attrNameLst>
                                      </p:cBhvr>
                                      <p:to>
                                        <p:strVal val="visible"/>
                                      </p:to>
                                    </p:set>
                                    <p:animEffect transition="in" filter="fade">
                                      <p:cBhvr>
                                        <p:cTn id="33" dur="1000"/>
                                        <p:tgtEl>
                                          <p:spTgt spid="14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41"/>
                                        </p:tgtEl>
                                        <p:attrNameLst>
                                          <p:attrName>style.visibility</p:attrName>
                                        </p:attrNameLst>
                                      </p:cBhvr>
                                      <p:to>
                                        <p:strVal val="visible"/>
                                      </p:to>
                                    </p:set>
                                    <p:anim calcmode="lin" valueType="num">
                                      <p:cBhvr additive="base">
                                        <p:cTn id="38" dur="1000"/>
                                        <p:tgtEl>
                                          <p:spTgt spid="141"/>
                                        </p:tgtEl>
                                        <p:attrNameLst>
                                          <p:attrName>ppt_x</p:attrName>
                                        </p:attrNameLst>
                                      </p:cBhvr>
                                      <p:tavLst>
                                        <p:tav tm="0">
                                          <p:val>
                                            <p:strVal val="#ppt_x-1"/>
                                          </p:val>
                                        </p:tav>
                                        <p:tav tm="100000">
                                          <p:val>
                                            <p:strVal val="#ppt_x"/>
                                          </p:val>
                                        </p:tav>
                                      </p:tavLst>
                                    </p:anim>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44"/>
                                        </p:tgtEl>
                                        <p:attrNameLst>
                                          <p:attrName>style.visibility</p:attrName>
                                        </p:attrNameLst>
                                      </p:cBhvr>
                                      <p:to>
                                        <p:strVal val="visible"/>
                                      </p:to>
                                    </p:set>
                                    <p:animEffect transition="in" filter="fade">
                                      <p:cBhvr>
                                        <p:cTn id="42" dur="1000"/>
                                        <p:tgtEl>
                                          <p:spTgt spid="144"/>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147"/>
                                        </p:tgtEl>
                                        <p:attrNameLst>
                                          <p:attrName>style.visibility</p:attrName>
                                        </p:attrNameLst>
                                      </p:cBhvr>
                                      <p:to>
                                        <p:strVal val="visible"/>
                                      </p:to>
                                    </p:set>
                                    <p:animEffect transition="in" filter="fade">
                                      <p:cBhvr>
                                        <p:cTn id="46"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2"/>
          <p:cNvSpPr txBox="1"/>
          <p:nvPr/>
        </p:nvSpPr>
        <p:spPr>
          <a:xfrm>
            <a:off x="-75" y="1610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Why do some people bully?</a:t>
            </a:r>
            <a:endParaRPr sz="3400">
              <a:solidFill>
                <a:srgbClr val="37A1D9"/>
              </a:solidFill>
              <a:latin typeface="Amaranth"/>
              <a:ea typeface="Amaranth"/>
              <a:cs typeface="Amaranth"/>
              <a:sym typeface="Amaranth"/>
            </a:endParaRPr>
          </a:p>
        </p:txBody>
      </p:sp>
      <p:sp>
        <p:nvSpPr>
          <p:cNvPr id="161" name="Google Shape;161;p32"/>
          <p:cNvSpPr txBox="1"/>
          <p:nvPr/>
        </p:nvSpPr>
        <p:spPr>
          <a:xfrm>
            <a:off x="-75" y="992125"/>
            <a:ext cx="91440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a:solidFill>
                  <a:srgbClr val="EC8B01"/>
                </a:solidFill>
                <a:latin typeface="Amaranth"/>
                <a:ea typeface="Amaranth"/>
                <a:cs typeface="Amaranth"/>
                <a:sym typeface="Amaranth"/>
              </a:rPr>
              <a:t>Children can bully for a number of reasons:</a:t>
            </a:r>
            <a:endParaRPr sz="1900">
              <a:solidFill>
                <a:srgbClr val="EC8B01"/>
              </a:solidFill>
              <a:latin typeface="Amaranth"/>
              <a:ea typeface="Amaranth"/>
              <a:cs typeface="Amaranth"/>
              <a:sym typeface="Amaranth"/>
            </a:endParaRPr>
          </a:p>
          <a:p>
            <a:pPr marL="0" lvl="0" indent="0" algn="ctr" rtl="0">
              <a:spcBef>
                <a:spcPts val="0"/>
              </a:spcBef>
              <a:spcAft>
                <a:spcPts val="0"/>
              </a:spcAft>
              <a:buNone/>
            </a:pPr>
            <a:endParaRPr sz="1900">
              <a:solidFill>
                <a:srgbClr val="EC8B01"/>
              </a:solidFill>
              <a:latin typeface="Amaranth"/>
              <a:ea typeface="Amaranth"/>
              <a:cs typeface="Amaranth"/>
              <a:sym typeface="Amaranth"/>
            </a:endParaRPr>
          </a:p>
          <a:p>
            <a:pPr marL="0" lvl="0" indent="0" algn="l" rtl="0">
              <a:spcBef>
                <a:spcPts val="0"/>
              </a:spcBef>
              <a:spcAft>
                <a:spcPts val="0"/>
              </a:spcAft>
              <a:buClr>
                <a:srgbClr val="000000"/>
              </a:buClr>
              <a:buSzPts val="1100"/>
              <a:buFont typeface="Arial"/>
              <a:buNone/>
            </a:pPr>
            <a:endParaRPr sz="1900">
              <a:solidFill>
                <a:srgbClr val="EC8B01"/>
              </a:solidFill>
              <a:latin typeface="Amaranth"/>
              <a:ea typeface="Amaranth"/>
              <a:cs typeface="Amaranth"/>
              <a:sym typeface="Amaranth"/>
            </a:endParaRPr>
          </a:p>
        </p:txBody>
      </p:sp>
      <p:pic>
        <p:nvPicPr>
          <p:cNvPr id="162" name="Google Shape;162;p32"/>
          <p:cNvPicPr preferRelativeResize="0"/>
          <p:nvPr/>
        </p:nvPicPr>
        <p:blipFill rotWithShape="1">
          <a:blip r:embed="rId3">
            <a:alphaModFix/>
          </a:blip>
          <a:srcRect b="1710"/>
          <a:stretch/>
        </p:blipFill>
        <p:spPr>
          <a:xfrm>
            <a:off x="6514275" y="1683625"/>
            <a:ext cx="2226299" cy="2741851"/>
          </a:xfrm>
          <a:prstGeom prst="rect">
            <a:avLst/>
          </a:prstGeom>
          <a:noFill/>
          <a:ln>
            <a:noFill/>
          </a:ln>
        </p:spPr>
      </p:pic>
      <p:sp>
        <p:nvSpPr>
          <p:cNvPr id="163" name="Google Shape;163;p32"/>
          <p:cNvSpPr txBox="1"/>
          <p:nvPr/>
        </p:nvSpPr>
        <p:spPr>
          <a:xfrm>
            <a:off x="2032875" y="3347575"/>
            <a:ext cx="4481400" cy="415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Poor understanding of the feelings of others</a:t>
            </a:r>
            <a:endParaRPr sz="1500" dirty="0">
              <a:solidFill>
                <a:srgbClr val="BA344C"/>
              </a:solidFill>
              <a:latin typeface="Amaranth"/>
              <a:ea typeface="Amaranth"/>
              <a:cs typeface="Amaranth"/>
              <a:sym typeface="Amaranth"/>
            </a:endParaRPr>
          </a:p>
        </p:txBody>
      </p:sp>
      <p:sp>
        <p:nvSpPr>
          <p:cNvPr id="164" name="Google Shape;164;p32"/>
          <p:cNvSpPr txBox="1"/>
          <p:nvPr/>
        </p:nvSpPr>
        <p:spPr>
          <a:xfrm>
            <a:off x="2128167" y="1505850"/>
            <a:ext cx="3000000" cy="415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Low self-esteem</a:t>
            </a:r>
            <a:endParaRPr/>
          </a:p>
        </p:txBody>
      </p:sp>
      <p:sp>
        <p:nvSpPr>
          <p:cNvPr id="165" name="Google Shape;165;p32"/>
          <p:cNvSpPr txBox="1"/>
          <p:nvPr/>
        </p:nvSpPr>
        <p:spPr>
          <a:xfrm>
            <a:off x="2128092" y="1930525"/>
            <a:ext cx="3000000" cy="415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Changes at home</a:t>
            </a:r>
            <a:endParaRPr/>
          </a:p>
        </p:txBody>
      </p:sp>
      <p:sp>
        <p:nvSpPr>
          <p:cNvPr id="166" name="Google Shape;166;p32"/>
          <p:cNvSpPr txBox="1"/>
          <p:nvPr/>
        </p:nvSpPr>
        <p:spPr>
          <a:xfrm>
            <a:off x="2110917" y="2366175"/>
            <a:ext cx="3211500" cy="415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Poor communication skills </a:t>
            </a:r>
            <a:endParaRPr/>
          </a:p>
        </p:txBody>
      </p:sp>
      <p:sp>
        <p:nvSpPr>
          <p:cNvPr id="167" name="Google Shape;167;p32"/>
          <p:cNvSpPr txBox="1"/>
          <p:nvPr/>
        </p:nvSpPr>
        <p:spPr>
          <a:xfrm>
            <a:off x="2128167" y="2807425"/>
            <a:ext cx="3000000" cy="415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Wanting to show off  </a:t>
            </a:r>
            <a:endParaRPr/>
          </a:p>
        </p:txBody>
      </p:sp>
      <p:sp>
        <p:nvSpPr>
          <p:cNvPr id="168" name="Google Shape;168;p32"/>
          <p:cNvSpPr txBox="1"/>
          <p:nvPr/>
        </p:nvSpPr>
        <p:spPr>
          <a:xfrm>
            <a:off x="-75" y="3887725"/>
            <a:ext cx="68214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a:solidFill>
                  <a:srgbClr val="EC8B01"/>
                </a:solidFill>
                <a:latin typeface="Amaranth"/>
                <a:ea typeface="Amaranth"/>
                <a:cs typeface="Amaranth"/>
                <a:sym typeface="Amaranth"/>
              </a:rPr>
              <a:t>It’s not you, it’s them!</a:t>
            </a:r>
            <a:endParaRPr sz="1900">
              <a:solidFill>
                <a:srgbClr val="EC8B01"/>
              </a:solidFill>
              <a:latin typeface="Amaranth"/>
              <a:ea typeface="Amaranth"/>
              <a:cs typeface="Amaranth"/>
              <a:sym typeface="Amaranth"/>
            </a:endParaRPr>
          </a:p>
          <a:p>
            <a:pPr marL="0" lvl="0" indent="0" algn="ctr" rtl="0">
              <a:spcBef>
                <a:spcPts val="0"/>
              </a:spcBef>
              <a:spcAft>
                <a:spcPts val="0"/>
              </a:spcAft>
              <a:buNone/>
            </a:pPr>
            <a:endParaRPr sz="1900">
              <a:solidFill>
                <a:srgbClr val="EC8B01"/>
              </a:solidFill>
              <a:latin typeface="Amaranth"/>
              <a:ea typeface="Amaranth"/>
              <a:cs typeface="Amaranth"/>
              <a:sym typeface="Amaranth"/>
            </a:endParaRPr>
          </a:p>
          <a:p>
            <a:pPr marL="0" lvl="0" indent="0" algn="l" rtl="0">
              <a:spcBef>
                <a:spcPts val="0"/>
              </a:spcBef>
              <a:spcAft>
                <a:spcPts val="0"/>
              </a:spcAft>
              <a:buClr>
                <a:srgbClr val="000000"/>
              </a:buClr>
              <a:buSzPts val="1100"/>
              <a:buFont typeface="Arial"/>
              <a:buNone/>
            </a:pPr>
            <a:endParaRPr sz="1900">
              <a:solidFill>
                <a:srgbClr val="EC8B01"/>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p:tgtEl>
                                          <p:spTgt spid="16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2"/>
                                        </p:tgtEl>
                                        <p:attrNameLst>
                                          <p:attrName>style.visibility</p:attrName>
                                        </p:attrNameLst>
                                      </p:cBhvr>
                                      <p:to>
                                        <p:strVal val="visible"/>
                                      </p:to>
                                    </p:set>
                                    <p:animEffect transition="in" filter="fade">
                                      <p:cBhvr>
                                        <p:cTn id="11" dur="1000"/>
                                        <p:tgtEl>
                                          <p:spTgt spid="16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61"/>
                                        </p:tgtEl>
                                        <p:attrNameLst>
                                          <p:attrName>style.visibility</p:attrName>
                                        </p:attrNameLst>
                                      </p:cBhvr>
                                      <p:to>
                                        <p:strVal val="visible"/>
                                      </p:to>
                                    </p:set>
                                    <p:anim calcmode="lin" valueType="num">
                                      <p:cBhvr additive="base">
                                        <p:cTn id="16" dur="1000"/>
                                        <p:tgtEl>
                                          <p:spTgt spid="161"/>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64"/>
                                        </p:tgtEl>
                                        <p:attrNameLst>
                                          <p:attrName>style.visibility</p:attrName>
                                        </p:attrNameLst>
                                      </p:cBhvr>
                                      <p:to>
                                        <p:strVal val="visible"/>
                                      </p:to>
                                    </p:set>
                                    <p:anim calcmode="lin" valueType="num">
                                      <p:cBhvr additive="base">
                                        <p:cTn id="21" dur="1000"/>
                                        <p:tgtEl>
                                          <p:spTgt spid="164"/>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65"/>
                                        </p:tgtEl>
                                        <p:attrNameLst>
                                          <p:attrName>style.visibility</p:attrName>
                                        </p:attrNameLst>
                                      </p:cBhvr>
                                      <p:to>
                                        <p:strVal val="visible"/>
                                      </p:to>
                                    </p:set>
                                    <p:anim calcmode="lin" valueType="num">
                                      <p:cBhvr additive="base">
                                        <p:cTn id="26" dur="1000"/>
                                        <p:tgtEl>
                                          <p:spTgt spid="165"/>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1000"/>
                                        <p:tgtEl>
                                          <p:spTgt spid="166"/>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67"/>
                                        </p:tgtEl>
                                        <p:attrNameLst>
                                          <p:attrName>style.visibility</p:attrName>
                                        </p:attrNameLst>
                                      </p:cBhvr>
                                      <p:to>
                                        <p:strVal val="visible"/>
                                      </p:to>
                                    </p:set>
                                    <p:anim calcmode="lin" valueType="num">
                                      <p:cBhvr additive="base">
                                        <p:cTn id="36" dur="1000"/>
                                        <p:tgtEl>
                                          <p:spTgt spid="167"/>
                                        </p:tgtEl>
                                        <p:attrNameLst>
                                          <p:attrName>ppt_x</p:attrName>
                                        </p:attrNameLst>
                                      </p:cBhvr>
                                      <p:tavLst>
                                        <p:tav tm="0">
                                          <p:val>
                                            <p:strVal val="#ppt_x+1"/>
                                          </p:val>
                                        </p:tav>
                                        <p:tav tm="100000">
                                          <p:val>
                                            <p:strVal val="#ppt_x"/>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63"/>
                                        </p:tgtEl>
                                        <p:attrNameLst>
                                          <p:attrName>style.visibility</p:attrName>
                                        </p:attrNameLst>
                                      </p:cBhvr>
                                      <p:to>
                                        <p:strVal val="visible"/>
                                      </p:to>
                                    </p:set>
                                    <p:anim calcmode="lin" valueType="num">
                                      <p:cBhvr additive="base">
                                        <p:cTn id="41" dur="1000"/>
                                        <p:tgtEl>
                                          <p:spTgt spid="163"/>
                                        </p:tgtEl>
                                        <p:attrNameLst>
                                          <p:attrName>ppt_x</p:attrName>
                                        </p:attrNameLst>
                                      </p:cBhvr>
                                      <p:tavLst>
                                        <p:tav tm="0">
                                          <p:val>
                                            <p:strVal val="#ppt_x-1"/>
                                          </p:val>
                                        </p:tav>
                                        <p:tav tm="100000">
                                          <p:val>
                                            <p:strVal val="#ppt_x"/>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168"/>
                                        </p:tgtEl>
                                        <p:attrNameLst>
                                          <p:attrName>style.visibility</p:attrName>
                                        </p:attrNameLst>
                                      </p:cBhvr>
                                      <p:to>
                                        <p:strVal val="visible"/>
                                      </p:to>
                                    </p:set>
                                    <p:anim calcmode="lin" valueType="num">
                                      <p:cBhvr additive="base">
                                        <p:cTn id="46" dur="1000"/>
                                        <p:tgtEl>
                                          <p:spTgt spid="16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1"/>
          <p:cNvSpPr txBox="1"/>
          <p:nvPr/>
        </p:nvSpPr>
        <p:spPr>
          <a:xfrm>
            <a:off x="0" y="351300"/>
            <a:ext cx="9144000" cy="69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EC8B01"/>
                </a:solidFill>
                <a:latin typeface="Amaranth"/>
                <a:ea typeface="Amaranth"/>
                <a:cs typeface="Amaranth"/>
                <a:sym typeface="Amaranth"/>
              </a:rPr>
              <a:t>Definition of online bullying/cyberbullying</a:t>
            </a:r>
            <a:endParaRPr sz="3400">
              <a:solidFill>
                <a:srgbClr val="EC8B01"/>
              </a:solidFill>
              <a:latin typeface="Amaranth"/>
              <a:ea typeface="Amaranth"/>
              <a:cs typeface="Amaranth"/>
              <a:sym typeface="Amaranth"/>
            </a:endParaRPr>
          </a:p>
        </p:txBody>
      </p:sp>
      <p:pic>
        <p:nvPicPr>
          <p:cNvPr id="153" name="Google Shape;153;p31"/>
          <p:cNvPicPr preferRelativeResize="0"/>
          <p:nvPr/>
        </p:nvPicPr>
        <p:blipFill rotWithShape="1">
          <a:blip r:embed="rId3">
            <a:alphaModFix/>
          </a:blip>
          <a:srcRect l="-12683" t="-3561" r="-8690" b="6775"/>
          <a:stretch/>
        </p:blipFill>
        <p:spPr>
          <a:xfrm>
            <a:off x="7474501" y="3707350"/>
            <a:ext cx="1585375" cy="1334702"/>
          </a:xfrm>
          <a:prstGeom prst="rect">
            <a:avLst/>
          </a:prstGeom>
          <a:noFill/>
          <a:ln>
            <a:noFill/>
          </a:ln>
        </p:spPr>
      </p:pic>
      <p:sp>
        <p:nvSpPr>
          <p:cNvPr id="154" name="Google Shape;154;p31"/>
          <p:cNvSpPr/>
          <p:nvPr/>
        </p:nvSpPr>
        <p:spPr>
          <a:xfrm>
            <a:off x="1493550" y="1497675"/>
            <a:ext cx="6146700" cy="1958100"/>
          </a:xfrm>
          <a:prstGeom prst="roundRect">
            <a:avLst>
              <a:gd name="adj" fmla="val 16667"/>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1"/>
          <p:cNvSpPr txBox="1"/>
          <p:nvPr/>
        </p:nvSpPr>
        <p:spPr>
          <a:xfrm>
            <a:off x="0" y="1502241"/>
            <a:ext cx="9144000" cy="187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900">
                <a:solidFill>
                  <a:srgbClr val="FFFFFF"/>
                </a:solidFill>
                <a:latin typeface="Amaranth"/>
                <a:ea typeface="Amaranth"/>
                <a:cs typeface="Amaranth"/>
                <a:sym typeface="Amaranth"/>
              </a:rPr>
              <a:t>“Online bullying is using the internet or technology </a:t>
            </a:r>
            <a:br>
              <a:rPr lang="en" sz="1900">
                <a:solidFill>
                  <a:srgbClr val="FFFFFF"/>
                </a:solidFill>
                <a:latin typeface="Amaranth"/>
                <a:ea typeface="Amaranth"/>
                <a:cs typeface="Amaranth"/>
                <a:sym typeface="Amaranth"/>
              </a:rPr>
            </a:br>
            <a:r>
              <a:rPr lang="en" sz="1900">
                <a:solidFill>
                  <a:srgbClr val="FFFFFF"/>
                </a:solidFill>
                <a:latin typeface="Amaranth"/>
                <a:ea typeface="Amaranth"/>
                <a:cs typeface="Amaranth"/>
                <a:sym typeface="Amaranth"/>
              </a:rPr>
              <a:t>to harm or frighten another person, especially </a:t>
            </a:r>
            <a:br>
              <a:rPr lang="en" sz="1900">
                <a:solidFill>
                  <a:srgbClr val="FFFFFF"/>
                </a:solidFill>
                <a:latin typeface="Amaranth"/>
                <a:ea typeface="Amaranth"/>
                <a:cs typeface="Amaranth"/>
                <a:sym typeface="Amaranth"/>
              </a:rPr>
            </a:br>
            <a:r>
              <a:rPr lang="en" sz="1900">
                <a:solidFill>
                  <a:srgbClr val="FFFFFF"/>
                </a:solidFill>
                <a:latin typeface="Amaranth"/>
                <a:ea typeface="Amaranth"/>
                <a:cs typeface="Amaranth"/>
                <a:sym typeface="Amaranth"/>
              </a:rPr>
              <a:t>by sending them mean messages.”</a:t>
            </a:r>
            <a:endParaRPr sz="1900">
              <a:solidFill>
                <a:srgbClr val="FFFFFF"/>
              </a:solidFill>
              <a:latin typeface="Amaranth"/>
              <a:ea typeface="Amaranth"/>
              <a:cs typeface="Amaranth"/>
              <a:sym typeface="Amaranth"/>
            </a:endParaRPr>
          </a:p>
          <a:p>
            <a:pPr marL="0" lvl="0" indent="0" algn="ctr" rtl="0">
              <a:lnSpc>
                <a:spcPct val="115000"/>
              </a:lnSpc>
              <a:spcBef>
                <a:spcPts val="0"/>
              </a:spcBef>
              <a:spcAft>
                <a:spcPts val="0"/>
              </a:spcAft>
              <a:buClr>
                <a:schemeClr val="dk1"/>
              </a:buClr>
              <a:buSzPts val="1100"/>
              <a:buFont typeface="Arial"/>
              <a:buNone/>
            </a:pPr>
            <a:endParaRPr sz="1900">
              <a:solidFill>
                <a:srgbClr val="FFFFFF"/>
              </a:solidFill>
              <a:latin typeface="Amaranth"/>
              <a:ea typeface="Amaranth"/>
              <a:cs typeface="Amaranth"/>
              <a:sym typeface="Amaranth"/>
            </a:endParaRPr>
          </a:p>
          <a:p>
            <a:pPr marL="0" lvl="0" indent="0" algn="ctr" rtl="0">
              <a:lnSpc>
                <a:spcPct val="115000"/>
              </a:lnSpc>
              <a:spcBef>
                <a:spcPts val="0"/>
              </a:spcBef>
              <a:spcAft>
                <a:spcPts val="0"/>
              </a:spcAft>
              <a:buClr>
                <a:schemeClr val="dk1"/>
              </a:buClr>
              <a:buSzPts val="1100"/>
              <a:buFont typeface="Arial"/>
              <a:buNone/>
            </a:pPr>
            <a:r>
              <a:rPr lang="en" sz="1200" i="1">
                <a:solidFill>
                  <a:schemeClr val="lt1"/>
                </a:solidFill>
                <a:latin typeface="Amaranth"/>
                <a:ea typeface="Amaranth"/>
                <a:cs typeface="Amaranth"/>
                <a:sym typeface="Amaranth"/>
              </a:rPr>
              <a:t>https://dictionary.cambridge.org/dictionary/english/cyberbullying</a:t>
            </a:r>
            <a:endParaRPr sz="1300" i="1">
              <a:solidFill>
                <a:schemeClr val="lt1"/>
              </a:solidFill>
              <a:latin typeface="Amaranth"/>
              <a:ea typeface="Amaranth"/>
              <a:cs typeface="Amaranth"/>
              <a:sym typeface="Amaranth"/>
            </a:endParaRPr>
          </a:p>
          <a:p>
            <a:pPr marL="0" lvl="0" indent="0" algn="ctr" rtl="0">
              <a:lnSpc>
                <a:spcPct val="115000"/>
              </a:lnSpc>
              <a:spcBef>
                <a:spcPts val="0"/>
              </a:spcBef>
              <a:spcAft>
                <a:spcPts val="0"/>
              </a:spcAft>
              <a:buClr>
                <a:schemeClr val="dk1"/>
              </a:buClr>
              <a:buSzPts val="1100"/>
              <a:buFont typeface="Arial"/>
              <a:buNone/>
            </a:pPr>
            <a:r>
              <a:rPr lang="en" sz="1200">
                <a:solidFill>
                  <a:schemeClr val="lt1"/>
                </a:solidFill>
                <a:latin typeface="Amaranth"/>
                <a:ea typeface="Amaranth"/>
                <a:cs typeface="Amaranth"/>
                <a:sym typeface="Amaranth"/>
              </a:rPr>
              <a:t>Cambridge English Dictionary</a:t>
            </a:r>
            <a:endParaRPr sz="1200">
              <a:solidFill>
                <a:schemeClr val="lt1"/>
              </a:solidFill>
              <a:latin typeface="Amaranth"/>
              <a:ea typeface="Amaranth"/>
              <a:cs typeface="Amaranth"/>
              <a:sym typeface="Amaranth"/>
            </a:endParaRPr>
          </a:p>
          <a:p>
            <a:pPr marL="0" lvl="0" indent="0" algn="ctr" rtl="0">
              <a:lnSpc>
                <a:spcPct val="115000"/>
              </a:lnSpc>
              <a:spcBef>
                <a:spcPts val="0"/>
              </a:spcBef>
              <a:spcAft>
                <a:spcPts val="0"/>
              </a:spcAft>
              <a:buClr>
                <a:schemeClr val="dk1"/>
              </a:buClr>
              <a:buSzPts val="1100"/>
              <a:buFont typeface="Arial"/>
              <a:buNone/>
            </a:pPr>
            <a:endParaRPr sz="1500" i="1">
              <a:solidFill>
                <a:schemeClr val="lt1"/>
              </a:solidFill>
              <a:latin typeface="Amaranth"/>
              <a:ea typeface="Amaranth"/>
              <a:cs typeface="Amaranth"/>
              <a:sym typeface="Amaranth"/>
            </a:endParaRPr>
          </a:p>
          <a:p>
            <a:pPr marL="0" lvl="0" indent="0" algn="ctr" rtl="0">
              <a:spcBef>
                <a:spcPts val="0"/>
              </a:spcBef>
              <a:spcAft>
                <a:spcPts val="0"/>
              </a:spcAft>
              <a:buClr>
                <a:schemeClr val="dk1"/>
              </a:buClr>
              <a:buSzPts val="1100"/>
              <a:buFont typeface="Arial"/>
              <a:buNone/>
            </a:pPr>
            <a:endParaRPr sz="1900">
              <a:solidFill>
                <a:srgbClr val="BA344C"/>
              </a:solidFill>
              <a:latin typeface="Amaranth"/>
              <a:ea typeface="Amaranth"/>
              <a:cs typeface="Amaranth"/>
              <a:sym typeface="Amaranth"/>
            </a:endParaRPr>
          </a:p>
          <a:p>
            <a:pPr marL="0" lvl="0" indent="0" algn="ctr" rtl="0">
              <a:spcBef>
                <a:spcPts val="0"/>
              </a:spcBef>
              <a:spcAft>
                <a:spcPts val="0"/>
              </a:spcAft>
              <a:buNone/>
            </a:pPr>
            <a:endParaRPr sz="800">
              <a:solidFill>
                <a:srgbClr val="BA344C"/>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1000"/>
                                        <p:tgtEl>
                                          <p:spTgt spid="154"/>
                                        </p:tgtEl>
                                      </p:cBhvr>
                                    </p:animEffect>
                                  </p:childTnLst>
                                </p:cTn>
                              </p:par>
                              <p:par>
                                <p:cTn id="13" presetID="2" presetClass="entr" presetSubtype="8" fill="hold" nodeType="withEffect">
                                  <p:stCondLst>
                                    <p:cond delay="0"/>
                                  </p:stCondLst>
                                  <p:childTnLst>
                                    <p:set>
                                      <p:cBhvr>
                                        <p:cTn id="14" dur="1" fill="hold">
                                          <p:stCondLst>
                                            <p:cond delay="0"/>
                                          </p:stCondLst>
                                        </p:cTn>
                                        <p:tgtEl>
                                          <p:spTgt spid="155"/>
                                        </p:tgtEl>
                                        <p:attrNameLst>
                                          <p:attrName>style.visibility</p:attrName>
                                        </p:attrNameLst>
                                      </p:cBhvr>
                                      <p:to>
                                        <p:strVal val="visible"/>
                                      </p:to>
                                    </p:set>
                                    <p:anim calcmode="lin" valueType="num">
                                      <p:cBhvr additive="base">
                                        <p:cTn id="15" dur="1000"/>
                                        <p:tgtEl>
                                          <p:spTgt spid="155"/>
                                        </p:tgtEl>
                                        <p:attrNameLst>
                                          <p:attrName>ppt_x</p:attrName>
                                        </p:attrNameLst>
                                      </p:cBhvr>
                                      <p:tavLst>
                                        <p:tav tm="0">
                                          <p:val>
                                            <p:strVal val="#ppt_x-1"/>
                                          </p:val>
                                        </p:tav>
                                        <p:tav tm="100000">
                                          <p:val>
                                            <p:strVal val="#ppt_x"/>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p:nvPr/>
        </p:nvSpPr>
        <p:spPr>
          <a:xfrm>
            <a:off x="-75" y="1610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EC8B01"/>
                </a:solidFill>
                <a:latin typeface="Amaranth"/>
                <a:ea typeface="Amaranth"/>
                <a:cs typeface="Amaranth"/>
                <a:sym typeface="Amaranth"/>
              </a:rPr>
              <a:t>How is online bullying different to bullying?</a:t>
            </a:r>
            <a:endParaRPr sz="3400">
              <a:solidFill>
                <a:srgbClr val="EC8B01"/>
              </a:solidFill>
              <a:latin typeface="Amaranth"/>
              <a:ea typeface="Amaranth"/>
              <a:cs typeface="Amaranth"/>
              <a:sym typeface="Amaranth"/>
            </a:endParaRPr>
          </a:p>
        </p:txBody>
      </p:sp>
      <p:pic>
        <p:nvPicPr>
          <p:cNvPr id="222" name="Google Shape;222;p37"/>
          <p:cNvPicPr preferRelativeResize="0"/>
          <p:nvPr/>
        </p:nvPicPr>
        <p:blipFill rotWithShape="1">
          <a:blip r:embed="rId3">
            <a:alphaModFix/>
          </a:blip>
          <a:srcRect l="347" r="347"/>
          <a:stretch/>
        </p:blipFill>
        <p:spPr>
          <a:xfrm>
            <a:off x="6361875" y="1531225"/>
            <a:ext cx="2395108" cy="2949750"/>
          </a:xfrm>
          <a:prstGeom prst="rect">
            <a:avLst/>
          </a:prstGeom>
          <a:noFill/>
          <a:ln>
            <a:noFill/>
          </a:ln>
        </p:spPr>
      </p:pic>
      <p:sp>
        <p:nvSpPr>
          <p:cNvPr id="223" name="Google Shape;223;p37"/>
          <p:cNvSpPr txBox="1"/>
          <p:nvPr/>
        </p:nvSpPr>
        <p:spPr>
          <a:xfrm>
            <a:off x="1406100" y="3031175"/>
            <a:ext cx="4481400" cy="646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Can come from multiple accounts</a:t>
            </a:r>
            <a:endParaRPr sz="1500">
              <a:solidFill>
                <a:srgbClr val="37A1D9"/>
              </a:solidFill>
              <a:latin typeface="Amaranth"/>
              <a:ea typeface="Amaranth"/>
              <a:cs typeface="Amaranth"/>
              <a:sym typeface="Amaranth"/>
            </a:endParaRPr>
          </a:p>
          <a:p>
            <a:pPr marL="0" lvl="0" indent="0" algn="l" rtl="0">
              <a:spcBef>
                <a:spcPts val="0"/>
              </a:spcBef>
              <a:spcAft>
                <a:spcPts val="0"/>
              </a:spcAft>
              <a:buNone/>
            </a:pPr>
            <a:endParaRPr sz="1500">
              <a:solidFill>
                <a:srgbClr val="37A1D9"/>
              </a:solidFill>
              <a:latin typeface="Amaranth"/>
              <a:ea typeface="Amaranth"/>
              <a:cs typeface="Amaranth"/>
              <a:sym typeface="Amaranth"/>
            </a:endParaRPr>
          </a:p>
        </p:txBody>
      </p:sp>
      <p:sp>
        <p:nvSpPr>
          <p:cNvPr id="224" name="Google Shape;224;p37"/>
          <p:cNvSpPr txBox="1"/>
          <p:nvPr/>
        </p:nvSpPr>
        <p:spPr>
          <a:xfrm>
            <a:off x="1406100" y="1124850"/>
            <a:ext cx="5799600" cy="646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The context is gone – you can’t see people’s true reactions</a:t>
            </a:r>
            <a:endParaRPr sz="1500">
              <a:solidFill>
                <a:srgbClr val="37A1D9"/>
              </a:solidFill>
              <a:latin typeface="Amaranth"/>
              <a:ea typeface="Amaranth"/>
              <a:cs typeface="Amaranth"/>
              <a:sym typeface="Amaranth"/>
            </a:endParaRPr>
          </a:p>
          <a:p>
            <a:pPr marL="0" lvl="0" indent="0" algn="l" rtl="0">
              <a:spcBef>
                <a:spcPts val="0"/>
              </a:spcBef>
              <a:spcAft>
                <a:spcPts val="0"/>
              </a:spcAft>
              <a:buNone/>
            </a:pPr>
            <a:endParaRPr sz="1500">
              <a:solidFill>
                <a:srgbClr val="37A1D9"/>
              </a:solidFill>
              <a:latin typeface="Amaranth"/>
              <a:ea typeface="Amaranth"/>
              <a:cs typeface="Amaranth"/>
              <a:sym typeface="Amaranth"/>
            </a:endParaRPr>
          </a:p>
        </p:txBody>
      </p:sp>
      <p:sp>
        <p:nvSpPr>
          <p:cNvPr id="225" name="Google Shape;225;p37"/>
          <p:cNvSpPr txBox="1"/>
          <p:nvPr/>
        </p:nvSpPr>
        <p:spPr>
          <a:xfrm>
            <a:off x="1406100" y="1625725"/>
            <a:ext cx="3000000" cy="646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24/7: It follows you home </a:t>
            </a:r>
            <a:endParaRPr sz="1500">
              <a:solidFill>
                <a:srgbClr val="37A1D9"/>
              </a:solidFill>
              <a:latin typeface="Amaranth"/>
              <a:ea typeface="Amaranth"/>
              <a:cs typeface="Amaranth"/>
              <a:sym typeface="Amaranth"/>
            </a:endParaRPr>
          </a:p>
          <a:p>
            <a:pPr marL="0" lvl="0" indent="0" algn="l" rtl="0">
              <a:spcBef>
                <a:spcPts val="0"/>
              </a:spcBef>
              <a:spcAft>
                <a:spcPts val="0"/>
              </a:spcAft>
              <a:buNone/>
            </a:pPr>
            <a:endParaRPr sz="1500">
              <a:solidFill>
                <a:srgbClr val="37A1D9"/>
              </a:solidFill>
              <a:latin typeface="Amaranth"/>
              <a:ea typeface="Amaranth"/>
              <a:cs typeface="Amaranth"/>
              <a:sym typeface="Amaranth"/>
            </a:endParaRPr>
          </a:p>
        </p:txBody>
      </p:sp>
      <p:sp>
        <p:nvSpPr>
          <p:cNvPr id="226" name="Google Shape;226;p37"/>
          <p:cNvSpPr txBox="1"/>
          <p:nvPr/>
        </p:nvSpPr>
        <p:spPr>
          <a:xfrm>
            <a:off x="1406100" y="2114750"/>
            <a:ext cx="3000000" cy="646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Can be anonymous</a:t>
            </a:r>
            <a:endParaRPr sz="1500">
              <a:solidFill>
                <a:srgbClr val="37A1D9"/>
              </a:solidFill>
              <a:latin typeface="Amaranth"/>
              <a:ea typeface="Amaranth"/>
              <a:cs typeface="Amaranth"/>
              <a:sym typeface="Amaranth"/>
            </a:endParaRPr>
          </a:p>
          <a:p>
            <a:pPr marL="0" lvl="0" indent="0" algn="l" rtl="0">
              <a:spcBef>
                <a:spcPts val="0"/>
              </a:spcBef>
              <a:spcAft>
                <a:spcPts val="0"/>
              </a:spcAft>
              <a:buNone/>
            </a:pPr>
            <a:r>
              <a:rPr lang="en" sz="1500">
                <a:solidFill>
                  <a:srgbClr val="37A1D9"/>
                </a:solidFill>
                <a:latin typeface="Amaranth"/>
                <a:ea typeface="Amaranth"/>
                <a:cs typeface="Amaranth"/>
                <a:sym typeface="Amaranth"/>
              </a:rPr>
              <a:t> </a:t>
            </a:r>
            <a:endParaRPr/>
          </a:p>
        </p:txBody>
      </p:sp>
      <p:sp>
        <p:nvSpPr>
          <p:cNvPr id="227" name="Google Shape;227;p37"/>
          <p:cNvSpPr txBox="1"/>
          <p:nvPr/>
        </p:nvSpPr>
        <p:spPr>
          <a:xfrm>
            <a:off x="1406100" y="2437054"/>
            <a:ext cx="4481400" cy="11082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Messages can be distorted online: </a:t>
            </a:r>
            <a:br>
              <a:rPr lang="en" sz="1500">
                <a:solidFill>
                  <a:srgbClr val="37A1D9"/>
                </a:solidFill>
                <a:latin typeface="Amaranth"/>
                <a:ea typeface="Amaranth"/>
                <a:cs typeface="Amaranth"/>
                <a:sym typeface="Amaranth"/>
              </a:rPr>
            </a:br>
            <a:r>
              <a:rPr lang="en" sz="1500">
                <a:solidFill>
                  <a:srgbClr val="37A1D9"/>
                </a:solidFill>
                <a:latin typeface="Amaranth"/>
                <a:ea typeface="Amaranth"/>
                <a:cs typeface="Amaranth"/>
                <a:sym typeface="Amaranth"/>
              </a:rPr>
              <a:t>if you post online, you’ve lost control</a:t>
            </a:r>
            <a:endParaRPr sz="1500">
              <a:solidFill>
                <a:srgbClr val="37A1D9"/>
              </a:solidFill>
              <a:latin typeface="Amaranth"/>
              <a:ea typeface="Amaranth"/>
              <a:cs typeface="Amaranth"/>
              <a:sym typeface="Amaranth"/>
            </a:endParaRPr>
          </a:p>
          <a:p>
            <a:pPr marL="0" lvl="0" indent="0" algn="l" rtl="0">
              <a:spcBef>
                <a:spcPts val="0"/>
              </a:spcBef>
              <a:spcAft>
                <a:spcPts val="0"/>
              </a:spcAft>
              <a:buNone/>
            </a:pPr>
            <a:endParaRPr sz="1500">
              <a:solidFill>
                <a:srgbClr val="37A1D9"/>
              </a:solidFill>
              <a:latin typeface="Amaranth"/>
              <a:ea typeface="Amaranth"/>
              <a:cs typeface="Amaranth"/>
              <a:sym typeface="Amaranth"/>
            </a:endParaRPr>
          </a:p>
          <a:p>
            <a:pPr marL="0" lvl="0" indent="0" algn="l" rtl="0">
              <a:spcBef>
                <a:spcPts val="0"/>
              </a:spcBef>
              <a:spcAft>
                <a:spcPts val="0"/>
              </a:spcAft>
              <a:buNone/>
            </a:pPr>
            <a:endParaRPr sz="1500">
              <a:solidFill>
                <a:srgbClr val="37A1D9"/>
              </a:solidFill>
              <a:latin typeface="Amaranth"/>
              <a:ea typeface="Amaranth"/>
              <a:cs typeface="Amaranth"/>
              <a:sym typeface="Amaranth"/>
            </a:endParaRPr>
          </a:p>
        </p:txBody>
      </p:sp>
      <p:sp>
        <p:nvSpPr>
          <p:cNvPr id="228" name="Google Shape;228;p37"/>
          <p:cNvSpPr txBox="1"/>
          <p:nvPr/>
        </p:nvSpPr>
        <p:spPr>
          <a:xfrm>
            <a:off x="1406100" y="3576742"/>
            <a:ext cx="4481400" cy="11082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Can be ‘viral’ – audience can be larger</a:t>
            </a:r>
            <a:endParaRPr sz="1500">
              <a:solidFill>
                <a:srgbClr val="37A1D9"/>
              </a:solidFill>
              <a:latin typeface="Amaranth"/>
              <a:ea typeface="Amaranth"/>
              <a:cs typeface="Amaranth"/>
              <a:sym typeface="Amaranth"/>
            </a:endParaRPr>
          </a:p>
          <a:p>
            <a:pPr marL="0" lvl="0" indent="0" algn="l" rtl="0">
              <a:spcBef>
                <a:spcPts val="0"/>
              </a:spcBef>
              <a:spcAft>
                <a:spcPts val="0"/>
              </a:spcAft>
              <a:buNone/>
            </a:pPr>
            <a:endParaRPr sz="1500">
              <a:solidFill>
                <a:srgbClr val="37A1D9"/>
              </a:solidFill>
              <a:latin typeface="Amaranth"/>
              <a:ea typeface="Amaranth"/>
              <a:cs typeface="Amaranth"/>
              <a:sym typeface="Amaranth"/>
            </a:endParaRPr>
          </a:p>
          <a:p>
            <a:pPr marL="0" lvl="0" indent="0" algn="l" rtl="0">
              <a:spcBef>
                <a:spcPts val="0"/>
              </a:spcBef>
              <a:spcAft>
                <a:spcPts val="0"/>
              </a:spcAft>
              <a:buNone/>
            </a:pPr>
            <a:endParaRPr sz="1500">
              <a:solidFill>
                <a:srgbClr val="37A1D9"/>
              </a:solidFill>
              <a:latin typeface="Amaranth"/>
              <a:ea typeface="Amaranth"/>
              <a:cs typeface="Amaranth"/>
              <a:sym typeface="Amaranth"/>
            </a:endParaRPr>
          </a:p>
          <a:p>
            <a:pPr marL="0" lvl="0" indent="0" algn="l" rtl="0">
              <a:spcBef>
                <a:spcPts val="0"/>
              </a:spcBef>
              <a:spcAft>
                <a:spcPts val="0"/>
              </a:spcAft>
              <a:buNone/>
            </a:pPr>
            <a:endParaRPr sz="1500">
              <a:solidFill>
                <a:srgbClr val="37A1D9"/>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500"/>
                                        <p:tgtEl>
                                          <p:spTgt spid="221"/>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2"/>
                                        </p:tgtEl>
                                        <p:attrNameLst>
                                          <p:attrName>style.visibility</p:attrName>
                                        </p:attrNameLst>
                                      </p:cBhvr>
                                      <p:to>
                                        <p:strVal val="visible"/>
                                      </p:to>
                                    </p:set>
                                    <p:animEffect transition="in" filter="fade">
                                      <p:cBhvr>
                                        <p:cTn id="11" dur="1000"/>
                                        <p:tgtEl>
                                          <p:spTgt spid="22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24"/>
                                        </p:tgtEl>
                                        <p:attrNameLst>
                                          <p:attrName>style.visibility</p:attrName>
                                        </p:attrNameLst>
                                      </p:cBhvr>
                                      <p:to>
                                        <p:strVal val="visible"/>
                                      </p:to>
                                    </p:set>
                                    <p:anim calcmode="lin" valueType="num">
                                      <p:cBhvr additive="base">
                                        <p:cTn id="16" dur="1000"/>
                                        <p:tgtEl>
                                          <p:spTgt spid="224"/>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25"/>
                                        </p:tgtEl>
                                        <p:attrNameLst>
                                          <p:attrName>style.visibility</p:attrName>
                                        </p:attrNameLst>
                                      </p:cBhvr>
                                      <p:to>
                                        <p:strVal val="visible"/>
                                      </p:to>
                                    </p:set>
                                    <p:anim calcmode="lin" valueType="num">
                                      <p:cBhvr additive="base">
                                        <p:cTn id="21" dur="1000"/>
                                        <p:tgtEl>
                                          <p:spTgt spid="225"/>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226"/>
                                        </p:tgtEl>
                                        <p:attrNameLst>
                                          <p:attrName>style.visibility</p:attrName>
                                        </p:attrNameLst>
                                      </p:cBhvr>
                                      <p:to>
                                        <p:strVal val="visible"/>
                                      </p:to>
                                    </p:set>
                                    <p:anim calcmode="lin" valueType="num">
                                      <p:cBhvr additive="base">
                                        <p:cTn id="26" dur="1000"/>
                                        <p:tgtEl>
                                          <p:spTgt spid="226"/>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3"/>
                                        </p:tgtEl>
                                        <p:attrNameLst>
                                          <p:attrName>style.visibility</p:attrName>
                                        </p:attrNameLst>
                                      </p:cBhvr>
                                      <p:to>
                                        <p:strVal val="visible"/>
                                      </p:to>
                                    </p:set>
                                    <p:anim calcmode="lin" valueType="num">
                                      <p:cBhvr additive="base">
                                        <p:cTn id="31" dur="1000"/>
                                        <p:tgtEl>
                                          <p:spTgt spid="223"/>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27"/>
                                        </p:tgtEl>
                                        <p:attrNameLst>
                                          <p:attrName>style.visibility</p:attrName>
                                        </p:attrNameLst>
                                      </p:cBhvr>
                                      <p:to>
                                        <p:strVal val="visible"/>
                                      </p:to>
                                    </p:set>
                                    <p:anim calcmode="lin" valueType="num">
                                      <p:cBhvr additive="base">
                                        <p:cTn id="36" dur="1000"/>
                                        <p:tgtEl>
                                          <p:spTgt spid="227"/>
                                        </p:tgtEl>
                                        <p:attrNameLst>
                                          <p:attrName>ppt_x</p:attrName>
                                        </p:attrNameLst>
                                      </p:cBhvr>
                                      <p:tavLst>
                                        <p:tav tm="0">
                                          <p:val>
                                            <p:strVal val="#ppt_x-1"/>
                                          </p:val>
                                        </p:tav>
                                        <p:tav tm="100000">
                                          <p:val>
                                            <p:strVal val="#ppt_x"/>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228"/>
                                        </p:tgtEl>
                                        <p:attrNameLst>
                                          <p:attrName>style.visibility</p:attrName>
                                        </p:attrNameLst>
                                      </p:cBhvr>
                                      <p:to>
                                        <p:strVal val="visible"/>
                                      </p:to>
                                    </p:set>
                                    <p:anim calcmode="lin" valueType="num">
                                      <p:cBhvr additive="base">
                                        <p:cTn id="41" dur="1000"/>
                                        <p:tgtEl>
                                          <p:spTgt spid="2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2997</Words>
  <Application>Microsoft Office PowerPoint</Application>
  <PresentationFormat>On-screen Show (16:9)</PresentationFormat>
  <Paragraphs>254</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Clíodhna Purdue</dc:creator>
  <cp:lastModifiedBy>Niamh McLoughlin</cp:lastModifiedBy>
  <cp:revision>17</cp:revision>
  <dcterms:modified xsi:type="dcterms:W3CDTF">2025-01-14T15:44:34Z</dcterms:modified>
</cp:coreProperties>
</file>